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6"/>
  </p:notesMasterIdLst>
  <p:handoutMasterIdLst>
    <p:handoutMasterId r:id="rId37"/>
  </p:handoutMasterIdLst>
  <p:sldIdLst>
    <p:sldId id="292" r:id="rId5"/>
    <p:sldId id="291" r:id="rId6"/>
    <p:sldId id="29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293" r:id="rId3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FF99FF"/>
    <a:srgbClr val="113F6F"/>
    <a:srgbClr val="00ACB6"/>
    <a:srgbClr val="013D61"/>
    <a:srgbClr val="F3703A"/>
    <a:srgbClr val="515083"/>
    <a:srgbClr val="2F305C"/>
    <a:srgbClr val="3C4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varScale="1">
        <p:scale>
          <a:sx n="66" d="100"/>
          <a:sy n="66" d="100"/>
        </p:scale>
        <p:origin x="632" y="84"/>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06/05/2025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06/05/2025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06/05/2025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06/05/2025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06/05/2025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06/05/2025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06/05/2025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06/05/2025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06/05/2025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06/05/2025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06/05/2025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06/05/2025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06/05/2025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06/05/2025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7B1EF3D6-F267-5A27-D435-C5005BA4A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302" b="1411"/>
          <a:stretch/>
        </p:blipFill>
        <p:spPr>
          <a:xfrm>
            <a:off x="0" y="-3841"/>
            <a:ext cx="4984836"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06/05/2025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06/05/2025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06/05/2025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06/05/2025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06/05/2025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06/05/2025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06/05/2025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06/05/2025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38.png"/><Relationship Id="rId5" Type="http://schemas.microsoft.com/office/2007/relationships/hdphoto" Target="../media/hdphoto4.wdp"/><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162719" y="258944"/>
            <a:ext cx="6781126" cy="1461751"/>
          </a:xfrm>
        </p:spPr>
        <p:txBody>
          <a:bodyPr>
            <a:normAutofit/>
          </a:bodyPr>
          <a:lstStyle/>
          <a:p>
            <a:pPr algn="ctr"/>
            <a:r>
              <a:rPr lang="it-IT" sz="2400" kern="1000" dirty="0">
                <a:effectLst/>
                <a:latin typeface="Myriad Pro Cond"/>
                <a:ea typeface="Arial Unicode MS"/>
                <a:cs typeface="Calibri" panose="020F0502020204030204" pitchFamily="34" charset="0"/>
              </a:rPr>
              <a:t>OBESITÀ, CHIRURGIA BARIATRICA </a:t>
            </a:r>
            <a:br>
              <a:rPr lang="it-IT" sz="2400" kern="1000" dirty="0">
                <a:effectLst/>
                <a:latin typeface="Myriad Pro Cond"/>
                <a:ea typeface="Arial Unicode MS"/>
                <a:cs typeface="Calibri" panose="020F0502020204030204" pitchFamily="34" charset="0"/>
              </a:rPr>
            </a:br>
            <a:r>
              <a:rPr lang="it-IT" sz="2400" kern="1000" dirty="0">
                <a:effectLst/>
                <a:latin typeface="Myriad Pro Cond"/>
                <a:ea typeface="Arial Unicode MS"/>
                <a:cs typeface="Calibri" panose="020F0502020204030204" pitchFamily="34" charset="0"/>
              </a:rPr>
              <a:t>E </a:t>
            </a:r>
            <a:br>
              <a:rPr lang="it-IT" sz="2400" kern="1000" dirty="0">
                <a:effectLst/>
                <a:latin typeface="Myriad Pro Cond"/>
                <a:ea typeface="Arial Unicode MS"/>
                <a:cs typeface="Calibri" panose="020F0502020204030204" pitchFamily="34" charset="0"/>
              </a:rPr>
            </a:br>
            <a:r>
              <a:rPr lang="it-IT" sz="2400" kern="1000" dirty="0">
                <a:effectLst/>
                <a:latin typeface="Myriad Pro Cond"/>
                <a:ea typeface="Arial Unicode MS"/>
                <a:cs typeface="Calibri" panose="020F0502020204030204" pitchFamily="34" charset="0"/>
              </a:rPr>
              <a:t>PROCREAZIONE MEDICALMENTE ASSISTITA</a:t>
            </a:r>
            <a:endParaRPr lang="it-IT" sz="2400"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709678" y="2671608"/>
            <a:ext cx="6039957" cy="1279652"/>
          </a:xfrm>
        </p:spPr>
        <p:txBody>
          <a:bodyPr>
            <a:normAutofit/>
          </a:bodyPr>
          <a:lstStyle/>
          <a:p>
            <a:r>
              <a:rPr lang="it-IT" sz="1400" b="1" dirty="0">
                <a:solidFill>
                  <a:srgbClr val="00ACB6"/>
                </a:solidFill>
              </a:rPr>
              <a:t>Amanda </a:t>
            </a:r>
            <a:r>
              <a:rPr lang="it-IT" sz="1400" b="1" dirty="0" err="1">
                <a:solidFill>
                  <a:srgbClr val="00ACB6"/>
                </a:solidFill>
              </a:rPr>
              <a:t>belluzzi,MD</a:t>
            </a:r>
            <a:endParaRPr lang="it-IT" sz="1400" b="1" dirty="0">
              <a:solidFill>
                <a:srgbClr val="00ACB6"/>
              </a:solidFill>
            </a:endParaRPr>
          </a:p>
          <a:p>
            <a:r>
              <a:rPr lang="it-IT" sz="1400" b="1" dirty="0">
                <a:solidFill>
                  <a:srgbClr val="00ACB6"/>
                </a:solidFill>
              </a:rPr>
              <a:t>U.O.C. chirurgia generale, Ospedale S. Maria della Misericordia, Rovigo </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F2F9-127F-A306-FA50-088B536D197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49058E5-0CD0-8F0E-26B8-8881CEA1D866}"/>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76A84D1D-275D-A6C9-897C-1AE7CBC1B6F9}"/>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01D7A12A-E776-50C6-81EC-24B5BF209FAF}"/>
              </a:ext>
            </a:extLst>
          </p:cNvPr>
          <p:cNvSpPr txBox="1"/>
          <p:nvPr/>
        </p:nvSpPr>
        <p:spPr>
          <a:xfrm>
            <a:off x="3787073" y="523872"/>
            <a:ext cx="4141361"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Impatto dell’obesità sulle procedure di Procreazione Medicalmente Assistita</a:t>
            </a:r>
          </a:p>
        </p:txBody>
      </p:sp>
      <p:pic>
        <p:nvPicPr>
          <p:cNvPr id="6" name="Immagine 5">
            <a:extLst>
              <a:ext uri="{FF2B5EF4-FFF2-40B4-BE49-F238E27FC236}">
                <a16:creationId xmlns:a16="http://schemas.microsoft.com/office/drawing/2014/main" id="{A1F92275-A194-E285-8059-70EDD463F6FB}"/>
              </a:ext>
            </a:extLst>
          </p:cNvPr>
          <p:cNvPicPr>
            <a:picLocks noChangeAspect="1"/>
          </p:cNvPicPr>
          <p:nvPr/>
        </p:nvPicPr>
        <p:blipFill>
          <a:blip r:embed="rId3"/>
          <a:stretch>
            <a:fillRect/>
          </a:stretch>
        </p:blipFill>
        <p:spPr>
          <a:xfrm>
            <a:off x="32029" y="1170203"/>
            <a:ext cx="4813339" cy="2141481"/>
          </a:xfrm>
          <a:prstGeom prst="rect">
            <a:avLst/>
          </a:prstGeom>
        </p:spPr>
      </p:pic>
      <p:sp>
        <p:nvSpPr>
          <p:cNvPr id="9" name="CasellaDiTesto 8">
            <a:extLst>
              <a:ext uri="{FF2B5EF4-FFF2-40B4-BE49-F238E27FC236}">
                <a16:creationId xmlns:a16="http://schemas.microsoft.com/office/drawing/2014/main" id="{F29E3D21-BE0A-E29E-CCDE-A257EC6CBFF1}"/>
              </a:ext>
            </a:extLst>
          </p:cNvPr>
          <p:cNvSpPr txBox="1"/>
          <p:nvPr/>
        </p:nvSpPr>
        <p:spPr>
          <a:xfrm>
            <a:off x="2216287" y="1401944"/>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2025</a:t>
            </a:r>
          </a:p>
        </p:txBody>
      </p:sp>
      <p:pic>
        <p:nvPicPr>
          <p:cNvPr id="11" name="Immagine 10" descr="The novel POSEIDON stratification of 'Low... | F1000Research">
            <a:extLst>
              <a:ext uri="{FF2B5EF4-FFF2-40B4-BE49-F238E27FC236}">
                <a16:creationId xmlns:a16="http://schemas.microsoft.com/office/drawing/2014/main" id="{5A5EE9DF-1D4B-433B-6852-8A919FB329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4843" y="99461"/>
            <a:ext cx="4418669" cy="2141482"/>
          </a:xfrm>
          <a:prstGeom prst="rect">
            <a:avLst/>
          </a:prstGeom>
          <a:noFill/>
          <a:ln>
            <a:noFill/>
          </a:ln>
        </p:spPr>
      </p:pic>
      <p:sp>
        <p:nvSpPr>
          <p:cNvPr id="13" name="CasellaDiTesto 12">
            <a:extLst>
              <a:ext uri="{FF2B5EF4-FFF2-40B4-BE49-F238E27FC236}">
                <a16:creationId xmlns:a16="http://schemas.microsoft.com/office/drawing/2014/main" id="{FEA0EDAF-F5A8-5EC3-AF06-120A374DB751}"/>
              </a:ext>
            </a:extLst>
          </p:cNvPr>
          <p:cNvSpPr txBox="1"/>
          <p:nvPr/>
        </p:nvSpPr>
        <p:spPr>
          <a:xfrm>
            <a:off x="0" y="5253488"/>
            <a:ext cx="12297196" cy="1215717"/>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Ren Y, Yang C, Tian T, Li R, Wang L, Zhen X. Effect of body mass index on pregnancy outcomes in young women with low-prognosis POSEIDON criteria after in vitro fertilization/intracytoplasmic sperm injection. J Ovarian Res. 2025 Mar 22;18(1):59.</a:t>
            </a:r>
          </a:p>
          <a:p>
            <a:endParaRPr lang="en-US" sz="1100" dirty="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Ferraretti</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AP, La Marca A, Fauser BC,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Tarlatzis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B, Nargund G,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Gianaroli</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L; ESHRE working group on Poor Ovarian Response Definition. ESHRE consensus on the definition of 'poor response' to ovarian stimulation for in vitro fertilization: the Bologna criteria.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Hum</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2011 Jul;26(7):1616-24. </a:t>
            </a:r>
          </a:p>
          <a:p>
            <a:endParaRPr lang="it-IT" dirty="0"/>
          </a:p>
        </p:txBody>
      </p:sp>
      <p:pic>
        <p:nvPicPr>
          <p:cNvPr id="14" name="Immagine 13">
            <a:extLst>
              <a:ext uri="{FF2B5EF4-FFF2-40B4-BE49-F238E27FC236}">
                <a16:creationId xmlns:a16="http://schemas.microsoft.com/office/drawing/2014/main" id="{7BE939C3-72D4-7CBC-C4AE-124CA50B7B2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5034" t="14556" r="9332"/>
          <a:stretch/>
        </p:blipFill>
        <p:spPr bwMode="auto">
          <a:xfrm>
            <a:off x="5195087" y="2311136"/>
            <a:ext cx="5106074" cy="2984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4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4266C-7D91-02E3-D953-A564F779D6B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38DC3D17-6423-1DAB-9925-AAA825C73E3D}"/>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39263F2A-D26A-FD9B-858A-45E3DA36AEEF}"/>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7CD89288-6A07-0C4C-0E22-D8CD9540B706}"/>
              </a:ext>
            </a:extLst>
          </p:cNvPr>
          <p:cNvSpPr txBox="1"/>
          <p:nvPr/>
        </p:nvSpPr>
        <p:spPr>
          <a:xfrm>
            <a:off x="3787073" y="523872"/>
            <a:ext cx="4141361"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Impatto dell’obesità sulle procedure di Procreazione Medicalmente Assistita</a:t>
            </a:r>
          </a:p>
        </p:txBody>
      </p:sp>
      <p:pic>
        <p:nvPicPr>
          <p:cNvPr id="6" name="Immagine 5">
            <a:extLst>
              <a:ext uri="{FF2B5EF4-FFF2-40B4-BE49-F238E27FC236}">
                <a16:creationId xmlns:a16="http://schemas.microsoft.com/office/drawing/2014/main" id="{A51607AD-78C0-776E-11CA-97BB060D2C94}"/>
              </a:ext>
            </a:extLst>
          </p:cNvPr>
          <p:cNvPicPr>
            <a:picLocks noChangeAspect="1"/>
          </p:cNvPicPr>
          <p:nvPr/>
        </p:nvPicPr>
        <p:blipFill>
          <a:blip r:embed="rId3"/>
          <a:stretch>
            <a:fillRect/>
          </a:stretch>
        </p:blipFill>
        <p:spPr>
          <a:xfrm>
            <a:off x="185778" y="1170204"/>
            <a:ext cx="4141361" cy="1842514"/>
          </a:xfrm>
          <a:prstGeom prst="rect">
            <a:avLst/>
          </a:prstGeom>
        </p:spPr>
      </p:pic>
      <p:sp>
        <p:nvSpPr>
          <p:cNvPr id="9" name="CasellaDiTesto 8">
            <a:extLst>
              <a:ext uri="{FF2B5EF4-FFF2-40B4-BE49-F238E27FC236}">
                <a16:creationId xmlns:a16="http://schemas.microsoft.com/office/drawing/2014/main" id="{797D0DF5-C5BE-BEEE-8DD0-7E2C03414D8D}"/>
              </a:ext>
            </a:extLst>
          </p:cNvPr>
          <p:cNvSpPr txBox="1"/>
          <p:nvPr/>
        </p:nvSpPr>
        <p:spPr>
          <a:xfrm>
            <a:off x="2091335" y="1312931"/>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2025</a:t>
            </a:r>
          </a:p>
        </p:txBody>
      </p:sp>
      <p:sp>
        <p:nvSpPr>
          <p:cNvPr id="13" name="CasellaDiTesto 12">
            <a:extLst>
              <a:ext uri="{FF2B5EF4-FFF2-40B4-BE49-F238E27FC236}">
                <a16:creationId xmlns:a16="http://schemas.microsoft.com/office/drawing/2014/main" id="{22C25044-F728-11D5-7329-636AAB529D94}"/>
              </a:ext>
            </a:extLst>
          </p:cNvPr>
          <p:cNvSpPr txBox="1"/>
          <p:nvPr/>
        </p:nvSpPr>
        <p:spPr>
          <a:xfrm>
            <a:off x="-52598" y="5687797"/>
            <a:ext cx="12297196" cy="877163"/>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Ren Y, Yang C, Tian T, Li R, Wang L, Zhen X. Effect of body mass index on pregnancy outcomes in young women with low-prognosis POSEIDON criteria after in vitro fertilization/intracytoplasmic sperm injection. J Ovarian Res. 2025 Mar 22;18(1):59.</a:t>
            </a:r>
          </a:p>
          <a:p>
            <a:endParaRPr lang="en-US" sz="1100" dirty="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7" name="CasellaDiTesto 6">
            <a:extLst>
              <a:ext uri="{FF2B5EF4-FFF2-40B4-BE49-F238E27FC236}">
                <a16:creationId xmlns:a16="http://schemas.microsoft.com/office/drawing/2014/main" id="{9E02BD0C-CB95-2A7D-6119-86FD14E0C0CB}"/>
              </a:ext>
            </a:extLst>
          </p:cNvPr>
          <p:cNvSpPr txBox="1"/>
          <p:nvPr/>
        </p:nvSpPr>
        <p:spPr>
          <a:xfrm>
            <a:off x="102160" y="3457302"/>
            <a:ext cx="12073656" cy="2031325"/>
          </a:xfrm>
          <a:prstGeom prst="rect">
            <a:avLst/>
          </a:prstGeom>
          <a:noFill/>
        </p:spPr>
        <p:txBody>
          <a:bodyPr wrap="square">
            <a:spAutoFit/>
          </a:bodyPr>
          <a:lstStyle/>
          <a:p>
            <a:pPr marL="285750" indent="-285750">
              <a:buFont typeface="Arial" panose="020B0604020202020204" pitchFamily="34" charset="0"/>
              <a:buChar char="•"/>
            </a:pPr>
            <a:r>
              <a:rPr lang="en-US" sz="1400" dirty="0"/>
              <a:t>No significant differences in the implantation rate and clinical pregnancy rate, regardless of fresh embryo transfer or frozen embryo transfer among the four groups (P &gt; 0.05). </a:t>
            </a:r>
          </a:p>
          <a:p>
            <a:endParaRPr lang="en-US" sz="1400" dirty="0"/>
          </a:p>
          <a:p>
            <a:pPr marL="285750" indent="-285750">
              <a:buFont typeface="Arial" panose="020B0604020202020204" pitchFamily="34" charset="0"/>
              <a:buChar char="•"/>
            </a:pPr>
            <a:r>
              <a:rPr lang="en-US" sz="1400" dirty="0"/>
              <a:t>The </a:t>
            </a:r>
            <a:r>
              <a:rPr lang="en-US" sz="1400" b="1" dirty="0">
                <a:solidFill>
                  <a:srgbClr val="CC00CC"/>
                </a:solidFill>
                <a:effectLst>
                  <a:outerShdw blurRad="38100" dist="38100" dir="2700000" algn="tl">
                    <a:srgbClr val="000000">
                      <a:alpha val="43137"/>
                    </a:srgbClr>
                  </a:outerShdw>
                </a:effectLst>
              </a:rPr>
              <a:t>miscarriage rate of fresh embryo transfer was significantly higher in obese patients </a:t>
            </a:r>
            <a:r>
              <a:rPr lang="en-US" sz="1400" dirty="0"/>
              <a:t>(P &lt; 0.05), while the live birth rate of fresh embryo transfer and the cumulative live birth rate are significantly lower in obese patients (P &lt; 0.05).</a:t>
            </a:r>
          </a:p>
          <a:p>
            <a:endParaRPr lang="en-US" sz="1400" dirty="0"/>
          </a:p>
          <a:p>
            <a:pPr marL="285750" indent="-285750">
              <a:buFont typeface="Arial" panose="020B0604020202020204" pitchFamily="34" charset="0"/>
              <a:buChar char="•"/>
            </a:pPr>
            <a:r>
              <a:rPr lang="en-US" sz="1400" dirty="0"/>
              <a:t> </a:t>
            </a:r>
            <a:r>
              <a:rPr lang="en-US" sz="1400" b="1" dirty="0">
                <a:solidFill>
                  <a:srgbClr val="CC00CC"/>
                </a:solidFill>
                <a:effectLst>
                  <a:outerShdw blurRad="38100" dist="38100" dir="2700000" algn="tl">
                    <a:srgbClr val="000000">
                      <a:alpha val="43137"/>
                    </a:srgbClr>
                  </a:outerShdw>
                </a:effectLst>
              </a:rPr>
              <a:t>BMI was a significant and independent predictor of the miscarriage rate of fresh embryo transfer </a:t>
            </a:r>
            <a:r>
              <a:rPr lang="en-US" sz="1400" dirty="0"/>
              <a:t>(adjusted OR 1.111; 95% CI 1.042–1.184; p = 0.001) and the cumulative live-birth rate (adjusted OR 0.937; 95% CI 0.900–0.975; p = 0.001).</a:t>
            </a:r>
          </a:p>
          <a:p>
            <a:pPr marL="285750" indent="-285750">
              <a:buFont typeface="Arial" panose="020B0604020202020204" pitchFamily="34" charset="0"/>
              <a:buChar char="•"/>
            </a:pPr>
            <a:endParaRPr lang="en-US" sz="1400" dirty="0"/>
          </a:p>
        </p:txBody>
      </p:sp>
      <p:pic>
        <p:nvPicPr>
          <p:cNvPr id="8" name="Immagine 7">
            <a:extLst>
              <a:ext uri="{FF2B5EF4-FFF2-40B4-BE49-F238E27FC236}">
                <a16:creationId xmlns:a16="http://schemas.microsoft.com/office/drawing/2014/main" id="{C58DADCB-F202-1B69-63D1-BD5C839EF6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737708" y="177610"/>
            <a:ext cx="4235881" cy="3136965"/>
          </a:xfrm>
          <a:prstGeom prst="rect">
            <a:avLst/>
          </a:prstGeom>
        </p:spPr>
      </p:pic>
    </p:spTree>
    <p:extLst>
      <p:ext uri="{BB962C8B-B14F-4D97-AF65-F5344CB8AC3E}">
        <p14:creationId xmlns:p14="http://schemas.microsoft.com/office/powerpoint/2010/main" val="314255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5176-C011-83EF-57FA-69C50A5169A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845BC91-053A-854B-95A7-346BBA536778}"/>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8C858056-82B7-91BC-C106-289AFDE6E3AC}"/>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F3C05C96-B752-DE40-14BA-0E3C8757B90F}"/>
              </a:ext>
            </a:extLst>
          </p:cNvPr>
          <p:cNvSpPr txBox="1"/>
          <p:nvPr/>
        </p:nvSpPr>
        <p:spPr>
          <a:xfrm>
            <a:off x="3917923" y="384462"/>
            <a:ext cx="4141361"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Impatto dell’obesità sulle procedure di Procreazione Medicalmente Assistita</a:t>
            </a:r>
          </a:p>
        </p:txBody>
      </p:sp>
      <p:sp>
        <p:nvSpPr>
          <p:cNvPr id="13" name="CasellaDiTesto 12">
            <a:extLst>
              <a:ext uri="{FF2B5EF4-FFF2-40B4-BE49-F238E27FC236}">
                <a16:creationId xmlns:a16="http://schemas.microsoft.com/office/drawing/2014/main" id="{99F0B944-89F1-9564-C9A3-3AF60D232F84}"/>
              </a:ext>
            </a:extLst>
          </p:cNvPr>
          <p:cNvSpPr txBox="1"/>
          <p:nvPr/>
        </p:nvSpPr>
        <p:spPr>
          <a:xfrm>
            <a:off x="-52598" y="5687797"/>
            <a:ext cx="12297196" cy="707886"/>
          </a:xfrm>
          <a:prstGeom prst="rect">
            <a:avLst/>
          </a:prstGeom>
          <a:noFill/>
        </p:spPr>
        <p:txBody>
          <a:bodyPr wrap="square">
            <a:spAutoFit/>
          </a:bodyPr>
          <a:lstStyle/>
          <a:p>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Sermondade</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N,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Huberlant</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S,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Bourhis</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-Lefebvre V, Arbo E, Gallot V, Colombani 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Fréour</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T. Female obesity is negatively associated with live birth rate following IVF: a systematic review and meta-analysis. Hum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Update. 2019 Jul 1;25(4):439-451.</a:t>
            </a:r>
            <a:endParaRPr lang="en-US" sz="1100" dirty="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3" name="Immagine 2">
            <a:extLst>
              <a:ext uri="{FF2B5EF4-FFF2-40B4-BE49-F238E27FC236}">
                <a16:creationId xmlns:a16="http://schemas.microsoft.com/office/drawing/2014/main" id="{FE0F5C30-EDA3-CB81-4657-9BBF87492173}"/>
              </a:ext>
            </a:extLst>
          </p:cNvPr>
          <p:cNvPicPr>
            <a:picLocks noChangeAspect="1"/>
          </p:cNvPicPr>
          <p:nvPr/>
        </p:nvPicPr>
        <p:blipFill>
          <a:blip r:embed="rId3"/>
          <a:stretch>
            <a:fillRect/>
          </a:stretch>
        </p:blipFill>
        <p:spPr>
          <a:xfrm>
            <a:off x="19774" y="1141838"/>
            <a:ext cx="4401744" cy="1727267"/>
          </a:xfrm>
          <a:prstGeom prst="rect">
            <a:avLst/>
          </a:prstGeom>
        </p:spPr>
      </p:pic>
      <p:sp>
        <p:nvSpPr>
          <p:cNvPr id="10" name="CasellaDiTesto 9">
            <a:extLst>
              <a:ext uri="{FF2B5EF4-FFF2-40B4-BE49-F238E27FC236}">
                <a16:creationId xmlns:a16="http://schemas.microsoft.com/office/drawing/2014/main" id="{16F1BF56-B8FB-BDF4-253B-343C2706666C}"/>
              </a:ext>
            </a:extLst>
          </p:cNvPr>
          <p:cNvSpPr txBox="1"/>
          <p:nvPr/>
        </p:nvSpPr>
        <p:spPr>
          <a:xfrm>
            <a:off x="157339" y="1942710"/>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2019</a:t>
            </a:r>
          </a:p>
        </p:txBody>
      </p:sp>
      <p:pic>
        <p:nvPicPr>
          <p:cNvPr id="11" name="Immagine 10">
            <a:extLst>
              <a:ext uri="{FF2B5EF4-FFF2-40B4-BE49-F238E27FC236}">
                <a16:creationId xmlns:a16="http://schemas.microsoft.com/office/drawing/2014/main" id="{F0DBF1F0-7D6A-6F4D-9FDB-DA0CFEFC076E}"/>
              </a:ext>
            </a:extLst>
          </p:cNvPr>
          <p:cNvPicPr>
            <a:picLocks noChangeAspect="1"/>
          </p:cNvPicPr>
          <p:nvPr/>
        </p:nvPicPr>
        <p:blipFill>
          <a:blip r:embed="rId4"/>
          <a:stretch>
            <a:fillRect/>
          </a:stretch>
        </p:blipFill>
        <p:spPr>
          <a:xfrm>
            <a:off x="8713998" y="15130"/>
            <a:ext cx="3530600" cy="4521200"/>
          </a:xfrm>
          <a:prstGeom prst="rect">
            <a:avLst/>
          </a:prstGeom>
        </p:spPr>
      </p:pic>
      <p:sp>
        <p:nvSpPr>
          <p:cNvPr id="15" name="CasellaDiTesto 14">
            <a:extLst>
              <a:ext uri="{FF2B5EF4-FFF2-40B4-BE49-F238E27FC236}">
                <a16:creationId xmlns:a16="http://schemas.microsoft.com/office/drawing/2014/main" id="{FA6940FA-C923-A3F5-534A-E27B8B867491}"/>
              </a:ext>
            </a:extLst>
          </p:cNvPr>
          <p:cNvSpPr txBox="1"/>
          <p:nvPr/>
        </p:nvSpPr>
        <p:spPr>
          <a:xfrm>
            <a:off x="19774" y="3022994"/>
            <a:ext cx="8614428" cy="2677656"/>
          </a:xfrm>
          <a:prstGeom prst="rect">
            <a:avLst/>
          </a:prstGeom>
          <a:noFill/>
        </p:spPr>
        <p:txBody>
          <a:bodyPr wrap="square">
            <a:spAutoFit/>
          </a:bodyPr>
          <a:lstStyle/>
          <a:p>
            <a:pPr marL="285750" indent="-285750" algn="just">
              <a:buFont typeface="Arial" panose="020B0604020202020204" pitchFamily="34" charset="0"/>
              <a:buChar char="•"/>
            </a:pPr>
            <a:r>
              <a:rPr lang="en-US" sz="1400" dirty="0"/>
              <a:t>Total of 21 studies were included. </a:t>
            </a:r>
          </a:p>
          <a:p>
            <a:pPr algn="just"/>
            <a:endParaRPr lang="en-US" sz="1400" dirty="0"/>
          </a:p>
          <a:p>
            <a:pPr marL="285750" indent="-285750" algn="just">
              <a:buFont typeface="Arial" panose="020B0604020202020204" pitchFamily="34" charset="0"/>
              <a:buChar char="•"/>
            </a:pPr>
            <a:r>
              <a:rPr lang="en-US" sz="1400" dirty="0"/>
              <a:t>A </a:t>
            </a:r>
            <a:r>
              <a:rPr lang="en-US" sz="1400" b="1" dirty="0">
                <a:solidFill>
                  <a:srgbClr val="CC00CC"/>
                </a:solidFill>
              </a:rPr>
              <a:t>decreased probability of live birth following IVF was observed in obese (BMI ≥ 30 kg/m²) </a:t>
            </a:r>
            <a:r>
              <a:rPr lang="en-US" sz="1400" dirty="0"/>
              <a:t>women when compared with normal weight (BMI 18.5–24.9 kg/m²) women: risk ratio (RR) (95% CI) 0.85 (0.82–0.87). </a:t>
            </a:r>
          </a:p>
          <a:p>
            <a:pPr algn="just"/>
            <a:endParaRPr lang="en-US" sz="1400" dirty="0"/>
          </a:p>
          <a:p>
            <a:pPr marL="285750" indent="-285750" algn="just">
              <a:buFont typeface="Arial" panose="020B0604020202020204" pitchFamily="34" charset="0"/>
              <a:buChar char="•"/>
            </a:pPr>
            <a:r>
              <a:rPr lang="en-US" sz="1400" dirty="0"/>
              <a:t>Subgroups analyses demonstrated that prognosis was poorer when obesity was associated with polycystic ovary syndrome, while the oocyte origin (donor or non-donor) did not modify the overall interpretation.</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r>
              <a:rPr lang="en-US" sz="1400" dirty="0"/>
              <a:t>This meta-analysis based on 682 532 cycles demonstrates that </a:t>
            </a:r>
            <a:r>
              <a:rPr lang="en-US" sz="1400" b="1" dirty="0">
                <a:solidFill>
                  <a:srgbClr val="CC00CC"/>
                </a:solidFill>
              </a:rPr>
              <a:t>female obesity has a significant deleterious effect on LBR following IVF. Obese women had a significantly decreased chance of giving birth following IVF when compared with normal weight women</a:t>
            </a:r>
            <a:r>
              <a:rPr lang="en-US" sz="1400" dirty="0"/>
              <a:t> (RR, IC95%: 0.85, 0.84–0.87). LBR was also significantly lower in overweight women (RR, IC95%: 0.94, 0.91–0.97).</a:t>
            </a:r>
            <a:endParaRPr lang="it-IT" sz="1400" dirty="0"/>
          </a:p>
        </p:txBody>
      </p:sp>
    </p:spTree>
    <p:extLst>
      <p:ext uri="{BB962C8B-B14F-4D97-AF65-F5344CB8AC3E}">
        <p14:creationId xmlns:p14="http://schemas.microsoft.com/office/powerpoint/2010/main" val="240566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98EF8-BC36-EBC0-FFB7-F73DC4797E1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1664B488-F658-E250-7CCB-98BE32AFE2AA}"/>
              </a:ext>
            </a:extLst>
          </p:cNvPr>
          <p:cNvPicPr>
            <a:picLocks noChangeAspect="1"/>
          </p:cNvPicPr>
          <p:nvPr/>
        </p:nvPicPr>
        <p:blipFill>
          <a:blip r:embed="rId2"/>
          <a:stretch>
            <a:fillRect/>
          </a:stretch>
        </p:blipFill>
        <p:spPr>
          <a:xfrm rot="3283932">
            <a:off x="2765585" y="312515"/>
            <a:ext cx="1177924" cy="736202"/>
          </a:xfrm>
          <a:prstGeom prst="rect">
            <a:avLst/>
          </a:prstGeom>
        </p:spPr>
      </p:pic>
      <p:sp>
        <p:nvSpPr>
          <p:cNvPr id="4" name="CasellaDiTesto 3">
            <a:extLst>
              <a:ext uri="{FF2B5EF4-FFF2-40B4-BE49-F238E27FC236}">
                <a16:creationId xmlns:a16="http://schemas.microsoft.com/office/drawing/2014/main" id="{954FA465-26F8-0561-F7E1-ABEB89C69D2A}"/>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1C066AE8-33F6-92EE-F465-FB9088458F74}"/>
              </a:ext>
            </a:extLst>
          </p:cNvPr>
          <p:cNvSpPr txBox="1"/>
          <p:nvPr/>
        </p:nvSpPr>
        <p:spPr>
          <a:xfrm>
            <a:off x="3795165" y="357451"/>
            <a:ext cx="4141361"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Impatto dell’obesità sulle procedure di Procreazione Medicalmente Assistita</a:t>
            </a:r>
          </a:p>
        </p:txBody>
      </p:sp>
      <p:sp>
        <p:nvSpPr>
          <p:cNvPr id="13" name="CasellaDiTesto 12">
            <a:extLst>
              <a:ext uri="{FF2B5EF4-FFF2-40B4-BE49-F238E27FC236}">
                <a16:creationId xmlns:a16="http://schemas.microsoft.com/office/drawing/2014/main" id="{A842BF13-F0C6-8C54-C519-77DB5458AFC1}"/>
              </a:ext>
            </a:extLst>
          </p:cNvPr>
          <p:cNvSpPr txBox="1"/>
          <p:nvPr/>
        </p:nvSpPr>
        <p:spPr>
          <a:xfrm>
            <a:off x="-52598" y="5687797"/>
            <a:ext cx="12297196" cy="707886"/>
          </a:xfrm>
          <a:prstGeom prst="rect">
            <a:avLst/>
          </a:prstGeom>
          <a:noFill/>
        </p:spPr>
        <p:txBody>
          <a:bodyPr wrap="square">
            <a:spAutoFit/>
          </a:bodyPr>
          <a:lstStyle/>
          <a:p>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Sermondade</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N,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Huberlant</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S,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Bourhis</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-Lefebvre V, Arbo E, Gallot V, Colombani 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Fréour</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T. Female obesity is negatively associated with live birth rate following IVF: a systematic review and meta-analysis. Hum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Update. 2019 Jul 1;25(4):439-451.</a:t>
            </a:r>
            <a:endParaRPr lang="en-US" sz="1100" dirty="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3" name="Immagine 2">
            <a:extLst>
              <a:ext uri="{FF2B5EF4-FFF2-40B4-BE49-F238E27FC236}">
                <a16:creationId xmlns:a16="http://schemas.microsoft.com/office/drawing/2014/main" id="{BFF49D43-0C3D-72C6-82C2-B67F82703F04}"/>
              </a:ext>
            </a:extLst>
          </p:cNvPr>
          <p:cNvPicPr>
            <a:picLocks noChangeAspect="1"/>
          </p:cNvPicPr>
          <p:nvPr/>
        </p:nvPicPr>
        <p:blipFill>
          <a:blip r:embed="rId3"/>
          <a:stretch>
            <a:fillRect/>
          </a:stretch>
        </p:blipFill>
        <p:spPr>
          <a:xfrm>
            <a:off x="0" y="989484"/>
            <a:ext cx="3995154" cy="1567719"/>
          </a:xfrm>
          <a:prstGeom prst="rect">
            <a:avLst/>
          </a:prstGeom>
        </p:spPr>
      </p:pic>
      <p:sp>
        <p:nvSpPr>
          <p:cNvPr id="10" name="CasellaDiTesto 9">
            <a:extLst>
              <a:ext uri="{FF2B5EF4-FFF2-40B4-BE49-F238E27FC236}">
                <a16:creationId xmlns:a16="http://schemas.microsoft.com/office/drawing/2014/main" id="{53B514D2-32C9-B0CA-D1C9-B5E2E8C9F3C7}"/>
              </a:ext>
            </a:extLst>
          </p:cNvPr>
          <p:cNvSpPr txBox="1"/>
          <p:nvPr/>
        </p:nvSpPr>
        <p:spPr>
          <a:xfrm>
            <a:off x="133063" y="1716133"/>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2019</a:t>
            </a:r>
          </a:p>
        </p:txBody>
      </p:sp>
      <p:pic>
        <p:nvPicPr>
          <p:cNvPr id="6" name="Immagine 5">
            <a:extLst>
              <a:ext uri="{FF2B5EF4-FFF2-40B4-BE49-F238E27FC236}">
                <a16:creationId xmlns:a16="http://schemas.microsoft.com/office/drawing/2014/main" id="{5DBE8017-C7C5-9AF4-F2CA-4AFD16EA35B2}"/>
              </a:ext>
            </a:extLst>
          </p:cNvPr>
          <p:cNvPicPr>
            <a:picLocks noChangeAspect="1"/>
          </p:cNvPicPr>
          <p:nvPr/>
        </p:nvPicPr>
        <p:blipFill>
          <a:blip r:embed="rId4"/>
          <a:stretch>
            <a:fillRect/>
          </a:stretch>
        </p:blipFill>
        <p:spPr>
          <a:xfrm>
            <a:off x="6096000" y="1003782"/>
            <a:ext cx="6120130" cy="4295140"/>
          </a:xfrm>
          <a:prstGeom prst="rect">
            <a:avLst/>
          </a:prstGeom>
        </p:spPr>
      </p:pic>
      <p:pic>
        <p:nvPicPr>
          <p:cNvPr id="7" name="Immagine 6">
            <a:extLst>
              <a:ext uri="{FF2B5EF4-FFF2-40B4-BE49-F238E27FC236}">
                <a16:creationId xmlns:a16="http://schemas.microsoft.com/office/drawing/2014/main" id="{0DB71B99-8F79-14E5-C4D1-11D00558A497}"/>
              </a:ext>
            </a:extLst>
          </p:cNvPr>
          <p:cNvPicPr>
            <a:picLocks noChangeAspect="1"/>
          </p:cNvPicPr>
          <p:nvPr/>
        </p:nvPicPr>
        <p:blipFill>
          <a:blip r:embed="rId5"/>
          <a:srcRect l="2173" r="2290"/>
          <a:stretch/>
        </p:blipFill>
        <p:spPr>
          <a:xfrm>
            <a:off x="133063" y="2651522"/>
            <a:ext cx="5846952" cy="2941955"/>
          </a:xfrm>
          <a:prstGeom prst="rect">
            <a:avLst/>
          </a:prstGeom>
        </p:spPr>
      </p:pic>
    </p:spTree>
    <p:extLst>
      <p:ext uri="{BB962C8B-B14F-4D97-AF65-F5344CB8AC3E}">
        <p14:creationId xmlns:p14="http://schemas.microsoft.com/office/powerpoint/2010/main" val="300573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B94BC-F95A-90B2-77DD-932F5385124B}"/>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4044386-E3B0-4C99-A61D-AC6CDACA3D8D}"/>
              </a:ext>
            </a:extLst>
          </p:cNvPr>
          <p:cNvPicPr>
            <a:picLocks noChangeAspect="1"/>
          </p:cNvPicPr>
          <p:nvPr/>
        </p:nvPicPr>
        <p:blipFill>
          <a:blip r:embed="rId2"/>
          <a:stretch>
            <a:fillRect/>
          </a:stretch>
        </p:blipFill>
        <p:spPr>
          <a:xfrm rot="3283932">
            <a:off x="2765585" y="312515"/>
            <a:ext cx="1177924" cy="736202"/>
          </a:xfrm>
          <a:prstGeom prst="rect">
            <a:avLst/>
          </a:prstGeom>
        </p:spPr>
      </p:pic>
      <p:sp>
        <p:nvSpPr>
          <p:cNvPr id="4" name="CasellaDiTesto 3">
            <a:extLst>
              <a:ext uri="{FF2B5EF4-FFF2-40B4-BE49-F238E27FC236}">
                <a16:creationId xmlns:a16="http://schemas.microsoft.com/office/drawing/2014/main" id="{1AA6FD8E-5446-FD20-EA5C-1B59432D1D45}"/>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8413001E-5DB4-8A8E-53FE-8FC44CA9F6E5}"/>
              </a:ext>
            </a:extLst>
          </p:cNvPr>
          <p:cNvSpPr txBox="1"/>
          <p:nvPr/>
        </p:nvSpPr>
        <p:spPr>
          <a:xfrm>
            <a:off x="3795165" y="357451"/>
            <a:ext cx="4141361" cy="646331"/>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Impatto dell’obesità sulle procedure di Procreazione Medicalmente Assistita</a:t>
            </a:r>
          </a:p>
        </p:txBody>
      </p:sp>
      <p:sp>
        <p:nvSpPr>
          <p:cNvPr id="13" name="CasellaDiTesto 12">
            <a:extLst>
              <a:ext uri="{FF2B5EF4-FFF2-40B4-BE49-F238E27FC236}">
                <a16:creationId xmlns:a16="http://schemas.microsoft.com/office/drawing/2014/main" id="{585B4421-30D0-1FB8-A775-A4BE5A72A0B8}"/>
              </a:ext>
            </a:extLst>
          </p:cNvPr>
          <p:cNvSpPr txBox="1"/>
          <p:nvPr/>
        </p:nvSpPr>
        <p:spPr>
          <a:xfrm>
            <a:off x="-52598" y="5687797"/>
            <a:ext cx="12297196" cy="707886"/>
          </a:xfrm>
          <a:prstGeom prst="rect">
            <a:avLst/>
          </a:prstGeom>
          <a:noFill/>
        </p:spPr>
        <p:txBody>
          <a:bodyPr wrap="square">
            <a:spAutoFit/>
          </a:bodyPr>
          <a:lstStyle/>
          <a:p>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Sermondade</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N,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Huberlant</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S,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Bourhis</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-Lefebvre V, Arbo E, Gallot V, Colombani 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Fréour</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T. Female obesity is negatively associated with live birth rate following IVF: a systematic review and meta-analysis. Hum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Update. 2019 Jul 1;25(4):439-451.</a:t>
            </a:r>
            <a:endParaRPr lang="en-US" sz="1100" dirty="0">
              <a:solidFill>
                <a:srgbClr val="CC00CC"/>
              </a:solidFill>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3" name="Immagine 2">
            <a:extLst>
              <a:ext uri="{FF2B5EF4-FFF2-40B4-BE49-F238E27FC236}">
                <a16:creationId xmlns:a16="http://schemas.microsoft.com/office/drawing/2014/main" id="{67659F26-3C44-345F-D2F7-B7CC5FC8C92E}"/>
              </a:ext>
            </a:extLst>
          </p:cNvPr>
          <p:cNvPicPr>
            <a:picLocks noChangeAspect="1"/>
          </p:cNvPicPr>
          <p:nvPr/>
        </p:nvPicPr>
        <p:blipFill>
          <a:blip r:embed="rId3"/>
          <a:stretch>
            <a:fillRect/>
          </a:stretch>
        </p:blipFill>
        <p:spPr>
          <a:xfrm>
            <a:off x="0" y="986853"/>
            <a:ext cx="3795165" cy="1489242"/>
          </a:xfrm>
          <a:prstGeom prst="rect">
            <a:avLst/>
          </a:prstGeom>
        </p:spPr>
      </p:pic>
      <p:sp>
        <p:nvSpPr>
          <p:cNvPr id="10" name="CasellaDiTesto 9">
            <a:extLst>
              <a:ext uri="{FF2B5EF4-FFF2-40B4-BE49-F238E27FC236}">
                <a16:creationId xmlns:a16="http://schemas.microsoft.com/office/drawing/2014/main" id="{381FE983-2A6E-2217-E712-5F3F53C1B8FE}"/>
              </a:ext>
            </a:extLst>
          </p:cNvPr>
          <p:cNvSpPr txBox="1"/>
          <p:nvPr/>
        </p:nvSpPr>
        <p:spPr>
          <a:xfrm>
            <a:off x="133063" y="1716133"/>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2019</a:t>
            </a:r>
          </a:p>
        </p:txBody>
      </p:sp>
      <p:pic>
        <p:nvPicPr>
          <p:cNvPr id="8" name="Immagine 7">
            <a:extLst>
              <a:ext uri="{FF2B5EF4-FFF2-40B4-BE49-F238E27FC236}">
                <a16:creationId xmlns:a16="http://schemas.microsoft.com/office/drawing/2014/main" id="{BC8761AD-CABC-E340-5033-2B2BB3ED943D}"/>
              </a:ext>
            </a:extLst>
          </p:cNvPr>
          <p:cNvPicPr>
            <a:picLocks noChangeAspect="1"/>
          </p:cNvPicPr>
          <p:nvPr/>
        </p:nvPicPr>
        <p:blipFill>
          <a:blip r:embed="rId4"/>
          <a:stretch>
            <a:fillRect/>
          </a:stretch>
        </p:blipFill>
        <p:spPr>
          <a:xfrm>
            <a:off x="6362987" y="967989"/>
            <a:ext cx="5695950" cy="4121150"/>
          </a:xfrm>
          <a:prstGeom prst="rect">
            <a:avLst/>
          </a:prstGeom>
        </p:spPr>
      </p:pic>
      <p:pic>
        <p:nvPicPr>
          <p:cNvPr id="11" name="Immagine 10">
            <a:extLst>
              <a:ext uri="{FF2B5EF4-FFF2-40B4-BE49-F238E27FC236}">
                <a16:creationId xmlns:a16="http://schemas.microsoft.com/office/drawing/2014/main" id="{56C2152C-6E13-1E70-E4E8-37BBD3BBA7CC}"/>
              </a:ext>
            </a:extLst>
          </p:cNvPr>
          <p:cNvPicPr>
            <a:picLocks noChangeAspect="1"/>
          </p:cNvPicPr>
          <p:nvPr/>
        </p:nvPicPr>
        <p:blipFill>
          <a:blip r:embed="rId5"/>
          <a:stretch>
            <a:fillRect/>
          </a:stretch>
        </p:blipFill>
        <p:spPr>
          <a:xfrm>
            <a:off x="415937" y="2567471"/>
            <a:ext cx="5759450" cy="3028950"/>
          </a:xfrm>
          <a:prstGeom prst="rect">
            <a:avLst/>
          </a:prstGeom>
        </p:spPr>
      </p:pic>
    </p:spTree>
    <p:extLst>
      <p:ext uri="{BB962C8B-B14F-4D97-AF65-F5344CB8AC3E}">
        <p14:creationId xmlns:p14="http://schemas.microsoft.com/office/powerpoint/2010/main" val="149777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8E862-E422-66F9-CEC5-5726762BD68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5060089D-6C5F-8876-FA32-75658904EAAE}"/>
              </a:ext>
            </a:extLst>
          </p:cNvPr>
          <p:cNvPicPr>
            <a:picLocks noChangeAspect="1"/>
          </p:cNvPicPr>
          <p:nvPr/>
        </p:nvPicPr>
        <p:blipFill>
          <a:blip r:embed="rId2"/>
          <a:stretch>
            <a:fillRect/>
          </a:stretch>
        </p:blipFill>
        <p:spPr>
          <a:xfrm rot="3283932">
            <a:off x="2765585" y="312515"/>
            <a:ext cx="1177924" cy="736202"/>
          </a:xfrm>
          <a:prstGeom prst="rect">
            <a:avLst/>
          </a:prstGeom>
        </p:spPr>
      </p:pic>
      <p:sp>
        <p:nvSpPr>
          <p:cNvPr id="4" name="CasellaDiTesto 3">
            <a:extLst>
              <a:ext uri="{FF2B5EF4-FFF2-40B4-BE49-F238E27FC236}">
                <a16:creationId xmlns:a16="http://schemas.microsoft.com/office/drawing/2014/main" id="{11227983-B2D0-7BC9-1185-AB4C489D7CF1}"/>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CC20B901-7C47-9E5D-B5F1-86DE22E751F8}"/>
              </a:ext>
            </a:extLst>
          </p:cNvPr>
          <p:cNvSpPr txBox="1"/>
          <p:nvPr/>
        </p:nvSpPr>
        <p:spPr>
          <a:xfrm>
            <a:off x="3795165" y="357451"/>
            <a:ext cx="4141361" cy="584775"/>
          </a:xfrm>
          <a:prstGeom prst="rect">
            <a:avLst/>
          </a:prstGeom>
          <a:noFill/>
        </p:spPr>
        <p:txBody>
          <a:bodyPr wrap="square" rtlCol="0">
            <a:spAutoFit/>
          </a:bodyPr>
          <a:lstStyle/>
          <a:p>
            <a:r>
              <a:rPr lang="it-IT" sz="1600" b="1" dirty="0">
                <a:effectLst>
                  <a:outerShdw blurRad="38100" dist="38100" dir="2700000" algn="tl">
                    <a:srgbClr val="000000">
                      <a:alpha val="43137"/>
                    </a:srgbClr>
                  </a:outerShdw>
                </a:effectLst>
              </a:rPr>
              <a:t>Impatto dell’obesità sulle procedure di Procreazione Medicalmente Assistita</a:t>
            </a:r>
          </a:p>
        </p:txBody>
      </p:sp>
      <p:sp>
        <p:nvSpPr>
          <p:cNvPr id="13" name="CasellaDiTesto 12">
            <a:extLst>
              <a:ext uri="{FF2B5EF4-FFF2-40B4-BE49-F238E27FC236}">
                <a16:creationId xmlns:a16="http://schemas.microsoft.com/office/drawing/2014/main" id="{E29848C9-C6F6-B8DF-FA31-5E02D12EAB5D}"/>
              </a:ext>
            </a:extLst>
          </p:cNvPr>
          <p:cNvSpPr txBox="1"/>
          <p:nvPr/>
        </p:nvSpPr>
        <p:spPr>
          <a:xfrm>
            <a:off x="-52598" y="5687797"/>
            <a:ext cx="12297196" cy="430887"/>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Supramaniam PR, Mittal M, McVeigh E, Lim LN. The correlation between raised body mass index and assisted reproductive treatment outcomes: a systematic review and meta-analysis of the evidence.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Health. 2018 Feb 27;15(1):34.</a:t>
            </a:r>
            <a:endParaRPr lang="it-IT" dirty="0"/>
          </a:p>
        </p:txBody>
      </p:sp>
      <p:pic>
        <p:nvPicPr>
          <p:cNvPr id="6" name="Immagine 5">
            <a:extLst>
              <a:ext uri="{FF2B5EF4-FFF2-40B4-BE49-F238E27FC236}">
                <a16:creationId xmlns:a16="http://schemas.microsoft.com/office/drawing/2014/main" id="{712455BE-F487-EDC9-9E8F-BD2FEDEA8C90}"/>
              </a:ext>
            </a:extLst>
          </p:cNvPr>
          <p:cNvPicPr>
            <a:picLocks noChangeAspect="1"/>
          </p:cNvPicPr>
          <p:nvPr/>
        </p:nvPicPr>
        <p:blipFill>
          <a:blip r:embed="rId3"/>
          <a:stretch>
            <a:fillRect/>
          </a:stretch>
        </p:blipFill>
        <p:spPr>
          <a:xfrm>
            <a:off x="0" y="897809"/>
            <a:ext cx="4782393" cy="1818580"/>
          </a:xfrm>
          <a:prstGeom prst="rect">
            <a:avLst/>
          </a:prstGeom>
        </p:spPr>
      </p:pic>
      <p:sp>
        <p:nvSpPr>
          <p:cNvPr id="7" name="CasellaDiTesto 6">
            <a:extLst>
              <a:ext uri="{FF2B5EF4-FFF2-40B4-BE49-F238E27FC236}">
                <a16:creationId xmlns:a16="http://schemas.microsoft.com/office/drawing/2014/main" id="{91D712BD-9DC4-28A6-5977-4F9D4C89F21A}"/>
              </a:ext>
            </a:extLst>
          </p:cNvPr>
          <p:cNvSpPr txBox="1"/>
          <p:nvPr/>
        </p:nvSpPr>
        <p:spPr>
          <a:xfrm>
            <a:off x="3712280" y="2181708"/>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2018</a:t>
            </a:r>
          </a:p>
        </p:txBody>
      </p:sp>
      <p:pic>
        <p:nvPicPr>
          <p:cNvPr id="9" name="Immagine 8">
            <a:extLst>
              <a:ext uri="{FF2B5EF4-FFF2-40B4-BE49-F238E27FC236}">
                <a16:creationId xmlns:a16="http://schemas.microsoft.com/office/drawing/2014/main" id="{198DE3B6-533E-0A35-1649-22F46D7881E2}"/>
              </a:ext>
            </a:extLst>
          </p:cNvPr>
          <p:cNvPicPr>
            <a:picLocks noChangeAspect="1"/>
          </p:cNvPicPr>
          <p:nvPr/>
        </p:nvPicPr>
        <p:blipFill>
          <a:blip r:embed="rId4"/>
          <a:srcRect l="12551" r="8185"/>
          <a:stretch/>
        </p:blipFill>
        <p:spPr>
          <a:xfrm>
            <a:off x="8494673" y="16399"/>
            <a:ext cx="3527130" cy="3456926"/>
          </a:xfrm>
          <a:prstGeom prst="rect">
            <a:avLst/>
          </a:prstGeom>
        </p:spPr>
      </p:pic>
      <p:sp>
        <p:nvSpPr>
          <p:cNvPr id="12" name="CasellaDiTesto 11">
            <a:extLst>
              <a:ext uri="{FF2B5EF4-FFF2-40B4-BE49-F238E27FC236}">
                <a16:creationId xmlns:a16="http://schemas.microsoft.com/office/drawing/2014/main" id="{89D07F8C-00AB-97E8-96B0-70C0DAD4FFA3}"/>
              </a:ext>
            </a:extLst>
          </p:cNvPr>
          <p:cNvSpPr txBox="1"/>
          <p:nvPr/>
        </p:nvSpPr>
        <p:spPr>
          <a:xfrm>
            <a:off x="0" y="3050698"/>
            <a:ext cx="12038252" cy="2877711"/>
          </a:xfrm>
          <a:prstGeom prst="rect">
            <a:avLst/>
          </a:prstGeom>
          <a:noFill/>
        </p:spPr>
        <p:txBody>
          <a:bodyPr wrap="square" rtlCol="0">
            <a:spAutoFit/>
          </a:bodyPr>
          <a:lstStyle/>
          <a:p>
            <a:pPr marL="285750" indent="-285750">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 total of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49 studies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included in this systematic review. </a:t>
            </a:r>
          </a:p>
          <a:p>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Overweight and obese (BMI ≥ 25 kg/m²) women have a statistically significant lower live birth rate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(OR 0.81, 95% CI 0.74–0.89, p &lt; 0.00001) following Assisted Reproductive Technology (ART) when </a:t>
            </a:r>
            <a:r>
              <a:rPr lang="en-US" sz="1200" kern="100" dirty="0">
                <a:latin typeface="Calibri" panose="020F0502020204030204" pitchFamily="34" charset="0"/>
                <a:ea typeface="Calibri" panose="020F0502020204030204" pitchFamily="34" charset="0"/>
                <a:cs typeface="Times New Roman" panose="02020603050405020304" pitchFamily="18" charset="0"/>
              </a:rPr>
              <a:t>compared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wn</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to women with a normal BMI. </a:t>
            </a:r>
          </a:p>
          <a:p>
            <a:pPr marL="285750" indent="-285750">
              <a:buFont typeface="Arial" panose="020B0604020202020204" pitchFamily="34" charset="0"/>
              <a:buChar cha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increase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is also demonstrated in the number of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miscarriages experienced by women with a BMI ≥ 30 kg/m²</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(OR 1.52, 95% CI 1.28–1.81, p &lt; 0.00001).</a:t>
            </a:r>
          </a:p>
          <a:p>
            <a:pPr marL="285750" indent="-285750">
              <a:buFont typeface="Arial" panose="020B0604020202020204" pitchFamily="34" charset="0"/>
              <a:buChar char="•"/>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Primary outcome </a:t>
            </a:r>
            <a:r>
              <a:rPr lang="it-IT"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live birth rate following an IVF/ ICSI cycle. </a:t>
            </a:r>
            <a:r>
              <a:rPr lang="en-US"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Secondary outcomes: clinical pregnancy rate; and, miscarriage rate.</a:t>
            </a:r>
          </a:p>
          <a:p>
            <a:pPr marL="285750" indent="-285750">
              <a:buFont typeface="Arial" panose="020B0604020202020204" pitchFamily="34" charset="0"/>
              <a:buChar char="•"/>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Pooled analysis from 18 studies demonstrated a statistically significant reduction in the clinical pregnancy rate for women with a BMI ≥30 kg/m2 when compared to women with a normal BMI.</a:t>
            </a:r>
          </a:p>
          <a:p>
            <a:endParaRPr lang="it-IT" sz="1100"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Increased total dosages of gonadotrophin was documented for women with a BMI ≥30 kg/</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m²</a:t>
            </a:r>
            <a:r>
              <a:rPr lang="en-US" sz="1100" dirty="0">
                <a:effectLst/>
                <a:latin typeface="Calibri" panose="020F0502020204030204" pitchFamily="34" charset="0"/>
                <a:ea typeface="Calibri" panose="020F0502020204030204" pitchFamily="34" charset="0"/>
                <a:cs typeface="Times New Roman" panose="02020603050405020304" pitchFamily="18" charset="0"/>
              </a:rPr>
              <a:t> when compared to women whose BMI fell into the normal category (13 studies pooled, WMD 363.58, 95% CI 252.99–474.17, p &lt; 0.00001;).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31185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D0D8-C3CB-8730-90A8-7D49FCD5270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80476F4-BBAA-7B69-0CE4-C1A5F2A6088C}"/>
              </a:ext>
            </a:extLst>
          </p:cNvPr>
          <p:cNvPicPr>
            <a:picLocks noChangeAspect="1"/>
          </p:cNvPicPr>
          <p:nvPr/>
        </p:nvPicPr>
        <p:blipFill>
          <a:blip r:embed="rId2"/>
          <a:stretch>
            <a:fillRect/>
          </a:stretch>
        </p:blipFill>
        <p:spPr>
          <a:xfrm rot="3283932">
            <a:off x="2765585" y="312515"/>
            <a:ext cx="1177924" cy="736202"/>
          </a:xfrm>
          <a:prstGeom prst="rect">
            <a:avLst/>
          </a:prstGeom>
        </p:spPr>
      </p:pic>
      <p:sp>
        <p:nvSpPr>
          <p:cNvPr id="4" name="CasellaDiTesto 3">
            <a:extLst>
              <a:ext uri="{FF2B5EF4-FFF2-40B4-BE49-F238E27FC236}">
                <a16:creationId xmlns:a16="http://schemas.microsoft.com/office/drawing/2014/main" id="{133594AD-6E30-2082-2438-51191E47AC06}"/>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462B8D47-4DCC-3319-BD3D-CEADC6631B1C}"/>
              </a:ext>
            </a:extLst>
          </p:cNvPr>
          <p:cNvSpPr txBox="1"/>
          <p:nvPr/>
        </p:nvSpPr>
        <p:spPr>
          <a:xfrm>
            <a:off x="3795165" y="357451"/>
            <a:ext cx="4141361" cy="584775"/>
          </a:xfrm>
          <a:prstGeom prst="rect">
            <a:avLst/>
          </a:prstGeom>
          <a:noFill/>
        </p:spPr>
        <p:txBody>
          <a:bodyPr wrap="square" rtlCol="0">
            <a:spAutoFit/>
          </a:bodyPr>
          <a:lstStyle/>
          <a:p>
            <a:r>
              <a:rPr lang="it-IT" sz="1600" b="1" dirty="0">
                <a:effectLst>
                  <a:outerShdw blurRad="38100" dist="38100" dir="2700000" algn="tl">
                    <a:srgbClr val="000000">
                      <a:alpha val="43137"/>
                    </a:srgbClr>
                  </a:outerShdw>
                </a:effectLst>
              </a:rPr>
              <a:t>Impatto dell’obesità sulle procedure di Procreazione Medicalmente Assistita</a:t>
            </a:r>
          </a:p>
        </p:txBody>
      </p:sp>
      <p:sp>
        <p:nvSpPr>
          <p:cNvPr id="13" name="CasellaDiTesto 12">
            <a:extLst>
              <a:ext uri="{FF2B5EF4-FFF2-40B4-BE49-F238E27FC236}">
                <a16:creationId xmlns:a16="http://schemas.microsoft.com/office/drawing/2014/main" id="{59557B90-4493-A35D-15A5-F8A1FAE9785F}"/>
              </a:ext>
            </a:extLst>
          </p:cNvPr>
          <p:cNvSpPr txBox="1"/>
          <p:nvPr/>
        </p:nvSpPr>
        <p:spPr>
          <a:xfrm>
            <a:off x="-52598" y="5687797"/>
            <a:ext cx="12297196" cy="430887"/>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Supramaniam PR, Mittal M, McVeigh E, Lim LN. The correlation between raised body mass index and assisted reproductive treatment outcomes: a systematic review and meta-analysis of the evidence.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Health. 2018 Feb 27;15(1):34.</a:t>
            </a:r>
            <a:endParaRPr lang="it-IT" dirty="0"/>
          </a:p>
        </p:txBody>
      </p:sp>
      <p:pic>
        <p:nvPicPr>
          <p:cNvPr id="6" name="Immagine 5">
            <a:extLst>
              <a:ext uri="{FF2B5EF4-FFF2-40B4-BE49-F238E27FC236}">
                <a16:creationId xmlns:a16="http://schemas.microsoft.com/office/drawing/2014/main" id="{F54D9484-694B-C23B-A6DF-3EF822B1665B}"/>
              </a:ext>
            </a:extLst>
          </p:cNvPr>
          <p:cNvPicPr>
            <a:picLocks noChangeAspect="1"/>
          </p:cNvPicPr>
          <p:nvPr/>
        </p:nvPicPr>
        <p:blipFill>
          <a:blip r:embed="rId3"/>
          <a:stretch>
            <a:fillRect/>
          </a:stretch>
        </p:blipFill>
        <p:spPr>
          <a:xfrm>
            <a:off x="0" y="555582"/>
            <a:ext cx="2687184" cy="1021844"/>
          </a:xfrm>
          <a:prstGeom prst="rect">
            <a:avLst/>
          </a:prstGeom>
        </p:spPr>
      </p:pic>
      <p:sp>
        <p:nvSpPr>
          <p:cNvPr id="7" name="CasellaDiTesto 6">
            <a:extLst>
              <a:ext uri="{FF2B5EF4-FFF2-40B4-BE49-F238E27FC236}">
                <a16:creationId xmlns:a16="http://schemas.microsoft.com/office/drawing/2014/main" id="{1B576688-03D3-F3E5-56A8-E601944ACD32}"/>
              </a:ext>
            </a:extLst>
          </p:cNvPr>
          <p:cNvSpPr txBox="1"/>
          <p:nvPr/>
        </p:nvSpPr>
        <p:spPr>
          <a:xfrm>
            <a:off x="2400235" y="1113445"/>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2018</a:t>
            </a:r>
          </a:p>
        </p:txBody>
      </p:sp>
      <p:pic>
        <p:nvPicPr>
          <p:cNvPr id="3" name="Immagine 2">
            <a:extLst>
              <a:ext uri="{FF2B5EF4-FFF2-40B4-BE49-F238E27FC236}">
                <a16:creationId xmlns:a16="http://schemas.microsoft.com/office/drawing/2014/main" id="{B038C4DC-FC63-EBDC-4055-349D3928D31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l="12808" r="11119" b="4827"/>
          <a:stretch/>
        </p:blipFill>
        <p:spPr>
          <a:xfrm>
            <a:off x="7813201" y="48748"/>
            <a:ext cx="3776563" cy="4380290"/>
          </a:xfrm>
          <a:prstGeom prst="rect">
            <a:avLst/>
          </a:prstGeom>
        </p:spPr>
      </p:pic>
      <p:sp>
        <p:nvSpPr>
          <p:cNvPr id="11" name="CasellaDiTesto 10">
            <a:extLst>
              <a:ext uri="{FF2B5EF4-FFF2-40B4-BE49-F238E27FC236}">
                <a16:creationId xmlns:a16="http://schemas.microsoft.com/office/drawing/2014/main" id="{C59334E3-0EA6-205A-9ABF-396E39803A7F}"/>
              </a:ext>
            </a:extLst>
          </p:cNvPr>
          <p:cNvSpPr txBox="1"/>
          <p:nvPr/>
        </p:nvSpPr>
        <p:spPr>
          <a:xfrm>
            <a:off x="7486482" y="4458252"/>
            <a:ext cx="4705518" cy="400110"/>
          </a:xfrm>
          <a:prstGeom prst="rect">
            <a:avLst/>
          </a:prstGeom>
          <a:noFill/>
        </p:spPr>
        <p:txBody>
          <a:bodyPr wrap="square">
            <a:spAutoFit/>
          </a:bodyPr>
          <a:lstStyle/>
          <a:p>
            <a:pPr algn="l"/>
            <a:r>
              <a:rPr lang="it-IT" sz="1000" b="0" i="0" u="none" strike="noStrike" baseline="0" dirty="0">
                <a:solidFill>
                  <a:srgbClr val="131413"/>
                </a:solidFill>
                <a:latin typeface="SvnhssAdvTTb5929f4c"/>
              </a:rPr>
              <a:t>Meta-</a:t>
            </a:r>
            <a:r>
              <a:rPr lang="it-IT" sz="1000" b="0" i="0" u="none" strike="noStrike" baseline="0" dirty="0" err="1">
                <a:solidFill>
                  <a:srgbClr val="131413"/>
                </a:solidFill>
                <a:latin typeface="SvnhssAdvTTb5929f4c"/>
              </a:rPr>
              <a:t>analysis</a:t>
            </a:r>
            <a:r>
              <a:rPr lang="it-IT" sz="1000" b="0" i="0" u="none" strike="noStrike" baseline="0" dirty="0">
                <a:solidFill>
                  <a:srgbClr val="131413"/>
                </a:solidFill>
                <a:latin typeface="SvnhssAdvTTb5929f4c"/>
              </a:rPr>
              <a:t> of live-</a:t>
            </a:r>
            <a:r>
              <a:rPr lang="it-IT" sz="1000" b="0" i="0" u="none" strike="noStrike" baseline="0" dirty="0" err="1">
                <a:solidFill>
                  <a:srgbClr val="131413"/>
                </a:solidFill>
                <a:latin typeface="SvnhssAdvTTb5929f4c"/>
              </a:rPr>
              <a:t>birth</a:t>
            </a:r>
            <a:r>
              <a:rPr lang="it-IT" sz="1000" b="0" i="0" u="none" strike="noStrike" baseline="0" dirty="0">
                <a:solidFill>
                  <a:srgbClr val="131413"/>
                </a:solidFill>
                <a:latin typeface="SvnhssAdvTTb5929f4c"/>
              </a:rPr>
              <a:t> rate: </a:t>
            </a:r>
            <a:r>
              <a:rPr lang="it-IT" sz="1000" b="1" i="0" u="none" strike="noStrike" baseline="0" dirty="0">
                <a:solidFill>
                  <a:srgbClr val="131413"/>
                </a:solidFill>
                <a:latin typeface="SvnhssAdvTTb5929f4c"/>
              </a:rPr>
              <a:t>(</a:t>
            </a:r>
            <a:r>
              <a:rPr lang="it-IT" sz="1000" b="1" i="0" u="none" strike="noStrike" baseline="0" dirty="0">
                <a:solidFill>
                  <a:srgbClr val="131413"/>
                </a:solidFill>
                <a:latin typeface="LvyhcwAdvTT99c4c969"/>
              </a:rPr>
              <a:t>a</a:t>
            </a:r>
            <a:r>
              <a:rPr lang="it-IT" sz="1000" b="1" i="0" u="none" strike="noStrike" baseline="0" dirty="0">
                <a:solidFill>
                  <a:srgbClr val="131413"/>
                </a:solidFill>
                <a:latin typeface="SvnhssAdvTTb5929f4c"/>
              </a:rPr>
              <a:t>) </a:t>
            </a:r>
            <a:r>
              <a:rPr lang="it-IT" sz="1000" b="0" i="0" u="none" strike="noStrike" baseline="0" dirty="0">
                <a:solidFill>
                  <a:srgbClr val="131413"/>
                </a:solidFill>
                <a:latin typeface="SvnhssAdvTTb5929f4c"/>
              </a:rPr>
              <a:t>BMI </a:t>
            </a:r>
            <a:r>
              <a:rPr lang="it-IT" sz="1000" b="0" i="0" u="none" strike="noStrike" baseline="0" dirty="0">
                <a:solidFill>
                  <a:srgbClr val="131413"/>
                </a:solidFill>
                <a:latin typeface="NnfxctAdvTTb5929f4c+22"/>
              </a:rPr>
              <a:t>≥</a:t>
            </a:r>
            <a:r>
              <a:rPr lang="it-IT" sz="1000" b="0" i="0" u="none" strike="noStrike" baseline="0" dirty="0">
                <a:solidFill>
                  <a:srgbClr val="131413"/>
                </a:solidFill>
                <a:latin typeface="SvnhssAdvTTb5929f4c"/>
              </a:rPr>
              <a:t>25 kg/m2 versus BMI &lt; 25 kg/m</a:t>
            </a:r>
            <a:r>
              <a:rPr lang="it-IT" sz="1000" dirty="0">
                <a:solidFill>
                  <a:srgbClr val="131413"/>
                </a:solidFill>
                <a:latin typeface="SvnhssAdvTTb5929f4c"/>
                <a:ea typeface="Calibri" panose="020F0502020204030204" pitchFamily="34" charset="0"/>
                <a:cs typeface="Calibri" panose="020F0502020204030204" pitchFamily="34" charset="0"/>
              </a:rPr>
              <a:t>²</a:t>
            </a:r>
            <a:r>
              <a:rPr lang="it-IT" sz="1000" b="0" i="0" u="none" strike="noStrike" baseline="0" dirty="0">
                <a:solidFill>
                  <a:srgbClr val="131413"/>
                </a:solidFill>
                <a:latin typeface="SvnhssAdvTTb5929f4c"/>
              </a:rPr>
              <a:t>; </a:t>
            </a:r>
            <a:r>
              <a:rPr lang="it-IT" sz="1000" b="1" i="0" u="none" strike="noStrike" baseline="0" dirty="0">
                <a:solidFill>
                  <a:srgbClr val="131413"/>
                </a:solidFill>
                <a:latin typeface="SvnhssAdvTTb5929f4c"/>
              </a:rPr>
              <a:t>(</a:t>
            </a:r>
            <a:r>
              <a:rPr lang="it-IT" sz="1000" b="1" i="0" u="none" strike="noStrike" baseline="0" dirty="0">
                <a:solidFill>
                  <a:srgbClr val="131413"/>
                </a:solidFill>
                <a:latin typeface="LvyhcwAdvTT99c4c969"/>
              </a:rPr>
              <a:t>b</a:t>
            </a:r>
            <a:r>
              <a:rPr lang="it-IT" sz="1000" b="1" i="0" u="none" strike="noStrike" baseline="0" dirty="0">
                <a:solidFill>
                  <a:srgbClr val="131413"/>
                </a:solidFill>
                <a:latin typeface="SvnhssAdvTTb5929f4c"/>
              </a:rPr>
              <a:t>)</a:t>
            </a:r>
            <a:r>
              <a:rPr lang="it-IT" sz="1000" b="0" i="0" u="none" strike="noStrike" baseline="0" dirty="0">
                <a:solidFill>
                  <a:srgbClr val="131413"/>
                </a:solidFill>
                <a:latin typeface="SvnhssAdvTTb5929f4c"/>
              </a:rPr>
              <a:t> </a:t>
            </a:r>
            <a:r>
              <a:rPr lang="it-IT" sz="1000" b="0" i="0" u="none" strike="noStrike" baseline="0" dirty="0" err="1">
                <a:solidFill>
                  <a:srgbClr val="131413"/>
                </a:solidFill>
                <a:latin typeface="SvnhssAdvTTb5929f4c"/>
              </a:rPr>
              <a:t>Normal</a:t>
            </a:r>
            <a:r>
              <a:rPr lang="it-IT" sz="1000" b="0" i="0" u="none" strike="noStrike" baseline="0" dirty="0">
                <a:solidFill>
                  <a:srgbClr val="131413"/>
                </a:solidFill>
                <a:latin typeface="SvnhssAdvTTb5929f4c"/>
              </a:rPr>
              <a:t> BMI versus BMI 25</a:t>
            </a:r>
            <a:r>
              <a:rPr lang="it-IT" sz="1000" b="0" i="0" u="none" strike="noStrike" baseline="0" dirty="0">
                <a:solidFill>
                  <a:srgbClr val="131413"/>
                </a:solidFill>
                <a:latin typeface="HkkdqfAdvTTb5929f4c+20"/>
              </a:rPr>
              <a:t>–</a:t>
            </a:r>
            <a:r>
              <a:rPr lang="it-IT" sz="1000" b="0" i="0" u="none" strike="noStrike" baseline="0" dirty="0">
                <a:solidFill>
                  <a:srgbClr val="131413"/>
                </a:solidFill>
                <a:latin typeface="SvnhssAdvTTb5929f4c"/>
              </a:rPr>
              <a:t>29.9 kg/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m²</a:t>
            </a:r>
            <a:r>
              <a:rPr lang="it-IT" sz="1000" b="0" i="0" u="none" strike="noStrike" baseline="0" dirty="0">
                <a:solidFill>
                  <a:srgbClr val="131413"/>
                </a:solidFill>
                <a:latin typeface="SvnhssAdvTTb5929f4c"/>
              </a:rPr>
              <a:t>; </a:t>
            </a:r>
            <a:r>
              <a:rPr lang="it-IT" sz="1000" b="1" i="0" u="none" strike="noStrike" baseline="0" dirty="0">
                <a:solidFill>
                  <a:srgbClr val="131413"/>
                </a:solidFill>
                <a:latin typeface="SvnhssAdvTTb5929f4c"/>
              </a:rPr>
              <a:t>(</a:t>
            </a:r>
            <a:r>
              <a:rPr lang="it-IT" sz="1000" b="1" i="0" u="none" strike="noStrike" baseline="0" dirty="0">
                <a:solidFill>
                  <a:srgbClr val="131413"/>
                </a:solidFill>
                <a:latin typeface="LvyhcwAdvTT99c4c969"/>
              </a:rPr>
              <a:t>c</a:t>
            </a:r>
            <a:r>
              <a:rPr lang="it-IT" sz="1000" b="1" i="0" u="none" strike="noStrike" baseline="0" dirty="0">
                <a:solidFill>
                  <a:srgbClr val="131413"/>
                </a:solidFill>
                <a:latin typeface="SvnhssAdvTTb5929f4c"/>
              </a:rPr>
              <a:t>) </a:t>
            </a:r>
            <a:r>
              <a:rPr lang="it-IT" sz="1000" b="0" i="0" u="none" strike="noStrike" baseline="0" dirty="0" err="1">
                <a:solidFill>
                  <a:srgbClr val="131413"/>
                </a:solidFill>
                <a:latin typeface="SvnhssAdvTTb5929f4c"/>
              </a:rPr>
              <a:t>Normal</a:t>
            </a:r>
            <a:r>
              <a:rPr lang="it-IT" sz="1000" b="0" i="0" u="none" strike="noStrike" baseline="0" dirty="0">
                <a:solidFill>
                  <a:srgbClr val="131413"/>
                </a:solidFill>
                <a:latin typeface="SvnhssAdvTTb5929f4c"/>
              </a:rPr>
              <a:t> BMI versus BMI </a:t>
            </a:r>
            <a:r>
              <a:rPr lang="it-IT" sz="1000" b="0" i="0" u="none" strike="noStrike" baseline="0" dirty="0">
                <a:solidFill>
                  <a:srgbClr val="131413"/>
                </a:solidFill>
                <a:latin typeface="NnfxctAdvTTb5929f4c+22"/>
              </a:rPr>
              <a:t>≥</a:t>
            </a:r>
            <a:r>
              <a:rPr lang="it-IT" sz="1000" b="0" i="0" u="none" strike="noStrike" baseline="0" dirty="0">
                <a:solidFill>
                  <a:srgbClr val="131413"/>
                </a:solidFill>
                <a:latin typeface="SvnhssAdvTTb5929f4c"/>
              </a:rPr>
              <a:t>30 kg/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m²</a:t>
            </a:r>
            <a:endParaRPr lang="it-IT" sz="1000" dirty="0"/>
          </a:p>
        </p:txBody>
      </p:sp>
      <p:pic>
        <p:nvPicPr>
          <p:cNvPr id="15" name="Immagine 14">
            <a:extLst>
              <a:ext uri="{FF2B5EF4-FFF2-40B4-BE49-F238E27FC236}">
                <a16:creationId xmlns:a16="http://schemas.microsoft.com/office/drawing/2014/main" id="{5D88D9FA-990A-FC1C-8913-31E0A7E4D6AB}"/>
              </a:ext>
            </a:extLst>
          </p:cNvPr>
          <p:cNvPicPr>
            <a:picLocks noChangeAspect="1"/>
          </p:cNvPicPr>
          <p:nvPr/>
        </p:nvPicPr>
        <p:blipFill>
          <a:blip r:embed="rId6"/>
          <a:stretch>
            <a:fillRect/>
          </a:stretch>
        </p:blipFill>
        <p:spPr>
          <a:xfrm>
            <a:off x="105250" y="1650588"/>
            <a:ext cx="4273550" cy="3911600"/>
          </a:xfrm>
          <a:prstGeom prst="rect">
            <a:avLst/>
          </a:prstGeom>
        </p:spPr>
      </p:pic>
      <p:sp>
        <p:nvSpPr>
          <p:cNvPr id="17" name="CasellaDiTesto 16">
            <a:extLst>
              <a:ext uri="{FF2B5EF4-FFF2-40B4-BE49-F238E27FC236}">
                <a16:creationId xmlns:a16="http://schemas.microsoft.com/office/drawing/2014/main" id="{957A22C8-BC45-CB5A-893C-1F5E170419AA}"/>
              </a:ext>
            </a:extLst>
          </p:cNvPr>
          <p:cNvSpPr txBox="1"/>
          <p:nvPr/>
        </p:nvSpPr>
        <p:spPr>
          <a:xfrm>
            <a:off x="4515357" y="5162078"/>
            <a:ext cx="6149946" cy="400110"/>
          </a:xfrm>
          <a:prstGeom prst="rect">
            <a:avLst/>
          </a:prstGeom>
          <a:noFill/>
        </p:spPr>
        <p:txBody>
          <a:bodyPr wrap="square">
            <a:spAutoFit/>
          </a:bodyPr>
          <a:lstStyle/>
          <a:p>
            <a:r>
              <a:rPr lang="it-IT" sz="1000" dirty="0"/>
              <a:t>Meta-</a:t>
            </a:r>
            <a:r>
              <a:rPr lang="it-IT" sz="1000" dirty="0" err="1"/>
              <a:t>analysis</a:t>
            </a:r>
            <a:r>
              <a:rPr lang="it-IT" sz="1000" dirty="0"/>
              <a:t> of duration of </a:t>
            </a:r>
            <a:r>
              <a:rPr lang="it-IT" sz="1000" dirty="0" err="1"/>
              <a:t>gonadotrophin</a:t>
            </a:r>
            <a:r>
              <a:rPr lang="it-IT" sz="1000" dirty="0"/>
              <a:t> </a:t>
            </a:r>
            <a:r>
              <a:rPr lang="it-IT" sz="1000" dirty="0" err="1"/>
              <a:t>stimulation</a:t>
            </a:r>
            <a:r>
              <a:rPr lang="it-IT" sz="1000" dirty="0"/>
              <a:t>: </a:t>
            </a:r>
            <a:r>
              <a:rPr lang="it-IT" sz="1000" b="1" dirty="0"/>
              <a:t>(a)</a:t>
            </a:r>
            <a:r>
              <a:rPr lang="it-IT" sz="1000" dirty="0"/>
              <a:t> BMI ≥25 kg/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m²</a:t>
            </a:r>
            <a:r>
              <a:rPr lang="it-IT" sz="1000" dirty="0"/>
              <a:t> versus BMI &lt; 25 kg/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m²</a:t>
            </a:r>
            <a:r>
              <a:rPr lang="it-IT" sz="1000" dirty="0"/>
              <a:t>; </a:t>
            </a:r>
            <a:r>
              <a:rPr lang="it-IT" sz="1000" b="1" dirty="0"/>
              <a:t>(b)</a:t>
            </a:r>
            <a:r>
              <a:rPr lang="it-IT" sz="1000" dirty="0"/>
              <a:t> </a:t>
            </a:r>
            <a:r>
              <a:rPr lang="it-IT" sz="1000" dirty="0" err="1"/>
              <a:t>Normal</a:t>
            </a:r>
            <a:r>
              <a:rPr lang="it-IT" sz="1000" dirty="0"/>
              <a:t> BMI versus BMI 25–29.9 kg/m2; </a:t>
            </a:r>
            <a:r>
              <a:rPr lang="it-IT" sz="1000" b="1" dirty="0"/>
              <a:t>(c)</a:t>
            </a:r>
            <a:r>
              <a:rPr lang="it-IT" sz="1000" dirty="0"/>
              <a:t> </a:t>
            </a:r>
            <a:r>
              <a:rPr lang="it-IT" sz="1000" dirty="0" err="1"/>
              <a:t>Normal</a:t>
            </a:r>
            <a:r>
              <a:rPr lang="it-IT" sz="1000" dirty="0"/>
              <a:t> BMI versus BMI ≥30 kg/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m²</a:t>
            </a:r>
            <a:endParaRPr lang="it-IT" sz="1000" dirty="0"/>
          </a:p>
        </p:txBody>
      </p:sp>
    </p:spTree>
    <p:extLst>
      <p:ext uri="{BB962C8B-B14F-4D97-AF65-F5344CB8AC3E}">
        <p14:creationId xmlns:p14="http://schemas.microsoft.com/office/powerpoint/2010/main" val="279981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20D35-A562-4328-4952-1FD02552D2D3}"/>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59C8CACA-9363-20A7-DFAF-89CC98C30F52}"/>
              </a:ext>
            </a:extLst>
          </p:cNvPr>
          <p:cNvPicPr>
            <a:picLocks noChangeAspect="1"/>
          </p:cNvPicPr>
          <p:nvPr/>
        </p:nvPicPr>
        <p:blipFill>
          <a:blip r:embed="rId2"/>
          <a:stretch>
            <a:fillRect/>
          </a:stretch>
        </p:blipFill>
        <p:spPr>
          <a:xfrm rot="3283932">
            <a:off x="2082801" y="327839"/>
            <a:ext cx="1177924" cy="736202"/>
          </a:xfrm>
          <a:prstGeom prst="rect">
            <a:avLst/>
          </a:prstGeom>
        </p:spPr>
      </p:pic>
      <p:sp>
        <p:nvSpPr>
          <p:cNvPr id="4" name="CasellaDiTesto 3">
            <a:extLst>
              <a:ext uri="{FF2B5EF4-FFF2-40B4-BE49-F238E27FC236}">
                <a16:creationId xmlns:a16="http://schemas.microsoft.com/office/drawing/2014/main" id="{6102A18E-43E5-D407-9070-9673EA96632C}"/>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070E33FF-DF05-A28B-2FEA-E4F0BE70E4F2}"/>
              </a:ext>
            </a:extLst>
          </p:cNvPr>
          <p:cNvSpPr txBox="1"/>
          <p:nvPr/>
        </p:nvSpPr>
        <p:spPr>
          <a:xfrm>
            <a:off x="3055450" y="398877"/>
            <a:ext cx="5052873" cy="523220"/>
          </a:xfrm>
          <a:prstGeom prst="rect">
            <a:avLst/>
          </a:prstGeom>
          <a:noFill/>
        </p:spPr>
        <p:txBody>
          <a:bodyPr wrap="square" rtlCol="0">
            <a:spAutoFit/>
          </a:bodyPr>
          <a:lstStyle/>
          <a:p>
            <a:pPr algn="ctr"/>
            <a:r>
              <a:rPr lang="it-IT" sz="1400" b="1" dirty="0"/>
              <a:t>Impatto della Chirurgia Bariatrica e Metabolica  sulle procedure di Procreazione Medicalmente Assistita (PMA)</a:t>
            </a:r>
          </a:p>
        </p:txBody>
      </p:sp>
      <p:pic>
        <p:nvPicPr>
          <p:cNvPr id="3" name="Immagine 2">
            <a:extLst>
              <a:ext uri="{FF2B5EF4-FFF2-40B4-BE49-F238E27FC236}">
                <a16:creationId xmlns:a16="http://schemas.microsoft.com/office/drawing/2014/main" id="{269BBAFD-8430-0418-7686-93D911DADEAC}"/>
              </a:ext>
            </a:extLst>
          </p:cNvPr>
          <p:cNvPicPr>
            <a:picLocks noChangeAspect="1"/>
          </p:cNvPicPr>
          <p:nvPr/>
        </p:nvPicPr>
        <p:blipFill>
          <a:blip r:embed="rId3"/>
          <a:stretch>
            <a:fillRect/>
          </a:stretch>
        </p:blipFill>
        <p:spPr>
          <a:xfrm>
            <a:off x="11894" y="1145606"/>
            <a:ext cx="4288779" cy="1032368"/>
          </a:xfrm>
          <a:prstGeom prst="rect">
            <a:avLst/>
          </a:prstGeom>
        </p:spPr>
      </p:pic>
      <p:sp>
        <p:nvSpPr>
          <p:cNvPr id="5" name="CasellaDiTesto 4">
            <a:extLst>
              <a:ext uri="{FF2B5EF4-FFF2-40B4-BE49-F238E27FC236}">
                <a16:creationId xmlns:a16="http://schemas.microsoft.com/office/drawing/2014/main" id="{CD5499A9-4E85-0BDC-D801-DABD8CF67CF8}"/>
              </a:ext>
            </a:extLst>
          </p:cNvPr>
          <p:cNvSpPr txBox="1"/>
          <p:nvPr/>
        </p:nvSpPr>
        <p:spPr>
          <a:xfrm>
            <a:off x="1590535" y="1235457"/>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2025</a:t>
            </a:r>
          </a:p>
        </p:txBody>
      </p:sp>
      <p:sp>
        <p:nvSpPr>
          <p:cNvPr id="6" name="CasellaDiTesto 5">
            <a:extLst>
              <a:ext uri="{FF2B5EF4-FFF2-40B4-BE49-F238E27FC236}">
                <a16:creationId xmlns:a16="http://schemas.microsoft.com/office/drawing/2014/main" id="{87D72B08-698B-BE12-3092-B892B36E23C6}"/>
              </a:ext>
            </a:extLst>
          </p:cNvPr>
          <p:cNvSpPr txBox="1"/>
          <p:nvPr/>
        </p:nvSpPr>
        <p:spPr>
          <a:xfrm>
            <a:off x="0" y="2681805"/>
            <a:ext cx="11937534" cy="3733714"/>
          </a:xfrm>
          <a:prstGeom prst="rect">
            <a:avLst/>
          </a:prstGeom>
          <a:noFill/>
        </p:spPr>
        <p:txBody>
          <a:bodyPr wrap="square" rtlCol="0">
            <a:spAutoFit/>
          </a:bodyPr>
          <a:lstStyle/>
          <a:p>
            <a:pPr marL="628650" marR="0" indent="-171450">
              <a:lnSpc>
                <a:spcPct val="107000"/>
              </a:lnSpc>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Relationship between obesity, oxidative stress, and reproductive dysfunction. Focus on the effects of sleeve gastrectomy on gene expression and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hormonprofiles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in 29 women with severe obesity (BMI ≥ 40 kg/m</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28650" marR="0" indent="-171450">
              <a:lnSpc>
                <a:spcPct val="107000"/>
              </a:lnSpc>
              <a:buFont typeface="Arial" panose="020B0604020202020204" pitchFamily="34" charset="0"/>
              <a:buChar char="•"/>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628650" marR="0" indent="-171450">
              <a:lnSpc>
                <a:spcPct val="107000"/>
              </a:lnSpc>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Pre- and post-surgical investigations revealed significant differences in major gene expressions and</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hormonal markers. CART expression reduced significantly from 0.27 </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4.43 to −3.42 </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1.14</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 &lt; 0.001), while leptin expression decreased from −1.87 </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1.75 to −0.13 </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1.55 (p &lt; 0.001),</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indicating better metabolic regulation. </a:t>
            </a:r>
          </a:p>
          <a:p>
            <a:pPr marL="628650" marR="0" indent="-171450">
              <a:lnSpc>
                <a:spcPct val="107000"/>
              </a:lnSpc>
              <a:buFont typeface="Arial" panose="020B0604020202020204" pitchFamily="34" charset="0"/>
              <a:buChar char="•"/>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628650" marR="0" indent="-171450">
              <a:lnSpc>
                <a:spcPct val="107000"/>
              </a:lnSpc>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contrast,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eNOS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expression increased considerably</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from −4.87 </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1.70 to 1.18 </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2.31 (p = 0.003), indicating improved endothelial function</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and nitric oxide bioavailability, which is critical for vascular health and reproduction.</a:t>
            </a:r>
          </a:p>
          <a:p>
            <a:pPr marL="628650" marR="0" indent="-171450">
              <a:lnSpc>
                <a:spcPct val="107000"/>
              </a:lnSpc>
              <a:buFont typeface="Arial" panose="020B0604020202020204" pitchFamily="34" charset="0"/>
              <a:buChar char="•"/>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628650" marR="0" indent="-171450">
              <a:lnSpc>
                <a:spcPct val="107000"/>
              </a:lnSpc>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Bariatric surgery significantly reduced CART and leptin expression (p &lt; 0.001), indicating metabolic changes to weight loss, including improved energy balance and leptin sensitivity. These modifications underscore CART and leptin’s roles in hunger and energy regulation. </a:t>
            </a:r>
          </a:p>
          <a:p>
            <a:pPr marL="628650" marR="0" indent="-171450">
              <a:lnSpc>
                <a:spcPct val="107000"/>
              </a:lnSpc>
              <a:buFont typeface="Arial" panose="020B0604020202020204" pitchFamily="34" charset="0"/>
              <a:buChar char="•"/>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628650" marR="0" indent="-171450">
              <a:lnSpc>
                <a:spcPct val="107000"/>
              </a:lnSpc>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While no strong interdependence was found amongst the examined genes, these data indicate that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eNOS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CART, and leptin may be useful biomarkers for metabolic and reproductive recovery after surgery.</a:t>
            </a:r>
          </a:p>
          <a:p>
            <a:pPr marL="628650" marR="0" indent="-171450">
              <a:lnSpc>
                <a:spcPct val="107000"/>
              </a:lnSpc>
              <a:buFont typeface="Arial" panose="020B0604020202020204" pitchFamily="34" charset="0"/>
              <a:buChar char="•"/>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Voros C,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Mavrogianni</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D,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Bananis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K,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Varthaliti</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Papahliou</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AM,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Topalis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V,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Kondili</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P,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Darlas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M, Daskalaki MA,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Pantou</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 Athanasiou D,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Mathiopoulos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D, Theodora M,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Antsaklis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P,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Loutradis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D, Daskalakis G. Unlocking Fertility: How Nitric Oxide Pathways Connect Obesity and Reproductive Health-The Role of Bariatric Surgery.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Antioxidants</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(Basel). 2025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Feb</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19;14(2):240.</a:t>
            </a:r>
          </a:p>
          <a:p>
            <a:r>
              <a:rPr lang="it-IT" sz="1100" dirty="0">
                <a:solidFill>
                  <a:srgbClr val="CC00CC"/>
                </a:solidFill>
              </a:rPr>
              <a:t>            </a:t>
            </a:r>
            <a:endParaRPr lang="it-IT" dirty="0"/>
          </a:p>
        </p:txBody>
      </p:sp>
      <p:pic>
        <p:nvPicPr>
          <p:cNvPr id="9" name="Immagine 8">
            <a:extLst>
              <a:ext uri="{FF2B5EF4-FFF2-40B4-BE49-F238E27FC236}">
                <a16:creationId xmlns:a16="http://schemas.microsoft.com/office/drawing/2014/main" id="{D930B357-7006-6694-5273-32058DEB4586}"/>
              </a:ext>
            </a:extLst>
          </p:cNvPr>
          <p:cNvPicPr>
            <a:picLocks noChangeAspect="1"/>
          </p:cNvPicPr>
          <p:nvPr/>
        </p:nvPicPr>
        <p:blipFill>
          <a:blip r:embed="rId4"/>
          <a:srcRect l="3283" r="6122"/>
          <a:stretch/>
        </p:blipFill>
        <p:spPr>
          <a:xfrm>
            <a:off x="8108323" y="0"/>
            <a:ext cx="4030573" cy="2681899"/>
          </a:xfrm>
          <a:prstGeom prst="rect">
            <a:avLst/>
          </a:prstGeom>
        </p:spPr>
      </p:pic>
    </p:spTree>
    <p:extLst>
      <p:ext uri="{BB962C8B-B14F-4D97-AF65-F5344CB8AC3E}">
        <p14:creationId xmlns:p14="http://schemas.microsoft.com/office/powerpoint/2010/main" val="226436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B7B52-2D90-76D3-D3F3-E6EE8B0E5FA4}"/>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F960A228-5C2F-33EF-F431-9B27A8387016}"/>
              </a:ext>
            </a:extLst>
          </p:cNvPr>
          <p:cNvPicPr>
            <a:picLocks noChangeAspect="1"/>
          </p:cNvPicPr>
          <p:nvPr/>
        </p:nvPicPr>
        <p:blipFill>
          <a:blip r:embed="rId2"/>
          <a:stretch>
            <a:fillRect/>
          </a:stretch>
        </p:blipFill>
        <p:spPr>
          <a:xfrm rot="3283932">
            <a:off x="2207929" y="327839"/>
            <a:ext cx="1177924" cy="736202"/>
          </a:xfrm>
          <a:prstGeom prst="rect">
            <a:avLst/>
          </a:prstGeom>
        </p:spPr>
      </p:pic>
      <p:sp>
        <p:nvSpPr>
          <p:cNvPr id="4" name="CasellaDiTesto 3">
            <a:extLst>
              <a:ext uri="{FF2B5EF4-FFF2-40B4-BE49-F238E27FC236}">
                <a16:creationId xmlns:a16="http://schemas.microsoft.com/office/drawing/2014/main" id="{475B76A2-04B9-E2B4-1B42-17084BBA5DC5}"/>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8AB9C87E-6E42-E9A8-248B-E0349FC361E8}"/>
              </a:ext>
            </a:extLst>
          </p:cNvPr>
          <p:cNvSpPr txBox="1"/>
          <p:nvPr/>
        </p:nvSpPr>
        <p:spPr>
          <a:xfrm>
            <a:off x="3055450" y="398877"/>
            <a:ext cx="5052873"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7" name="Immagine 6">
            <a:extLst>
              <a:ext uri="{FF2B5EF4-FFF2-40B4-BE49-F238E27FC236}">
                <a16:creationId xmlns:a16="http://schemas.microsoft.com/office/drawing/2014/main" id="{001599B3-A1BB-726D-7611-6B6829B56324}"/>
              </a:ext>
            </a:extLst>
          </p:cNvPr>
          <p:cNvPicPr>
            <a:picLocks noChangeAspect="1"/>
          </p:cNvPicPr>
          <p:nvPr/>
        </p:nvPicPr>
        <p:blipFill>
          <a:blip r:embed="rId3"/>
          <a:srcRect t="16167" r="7311"/>
          <a:stretch/>
        </p:blipFill>
        <p:spPr>
          <a:xfrm>
            <a:off x="1" y="1090569"/>
            <a:ext cx="3055450" cy="1621046"/>
          </a:xfrm>
          <a:prstGeom prst="rect">
            <a:avLst/>
          </a:prstGeom>
        </p:spPr>
      </p:pic>
      <p:sp>
        <p:nvSpPr>
          <p:cNvPr id="10" name="CasellaDiTesto 9">
            <a:extLst>
              <a:ext uri="{FF2B5EF4-FFF2-40B4-BE49-F238E27FC236}">
                <a16:creationId xmlns:a16="http://schemas.microsoft.com/office/drawing/2014/main" id="{BDDC8F96-01AF-397C-CB71-1FE6E56A0889}"/>
              </a:ext>
            </a:extLst>
          </p:cNvPr>
          <p:cNvSpPr txBox="1"/>
          <p:nvPr/>
        </p:nvSpPr>
        <p:spPr>
          <a:xfrm>
            <a:off x="2680727" y="1802807"/>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2024</a:t>
            </a:r>
          </a:p>
        </p:txBody>
      </p:sp>
      <p:sp>
        <p:nvSpPr>
          <p:cNvPr id="11" name="CasellaDiTesto 10">
            <a:extLst>
              <a:ext uri="{FF2B5EF4-FFF2-40B4-BE49-F238E27FC236}">
                <a16:creationId xmlns:a16="http://schemas.microsoft.com/office/drawing/2014/main" id="{B931AEF1-9622-5992-1CB6-D56C236F0E35}"/>
              </a:ext>
            </a:extLst>
          </p:cNvPr>
          <p:cNvSpPr txBox="1"/>
          <p:nvPr/>
        </p:nvSpPr>
        <p:spPr>
          <a:xfrm>
            <a:off x="88085" y="2803141"/>
            <a:ext cx="7009002" cy="2308324"/>
          </a:xfrm>
          <a:prstGeom prst="rect">
            <a:avLst/>
          </a:prstGeom>
          <a:noFill/>
        </p:spPr>
        <p:txBody>
          <a:bodyPr wrap="square" rtlCol="0">
            <a:spAutoFit/>
          </a:bodyPr>
          <a:lstStyle/>
          <a:p>
            <a:pPr marL="171450" indent="-171450" algn="jus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Certain hormones produced by the digestive system (i.e. ghrelin) and the adipose tissue (i.e. leptin, adiponectin) would maintain a dialogue with reproductive hormones at different levels of the hypothalamic-pituitary-ovarian axis through a complex network of interactions . </a:t>
            </a:r>
          </a:p>
          <a:p>
            <a:pPr marL="171450" indent="-171450" algn="just">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Among the reproductive hormones involved in this dialogue, anti-</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müllerian</a:t>
            </a:r>
            <a:r>
              <a:rPr lang="en-US" sz="1200" dirty="0">
                <a:effectLst/>
                <a:latin typeface="Calibri" panose="020F0502020204030204" pitchFamily="34" charset="0"/>
                <a:ea typeface="Calibri" panose="020F0502020204030204" pitchFamily="34" charset="0"/>
                <a:cs typeface="Times New Roman" panose="02020603050405020304" pitchFamily="18" charset="0"/>
              </a:rPr>
              <a:t> hormone (AMH) is crucial for ovarian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folliculogenesis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has emerged as the most accurate hormonal marker of ovarian reserve, informing about the number of oocytes present within the ovaries of women at a specific moment of her life as well as the ovarian responsiveness to hormonal stimulation for in vitro fertilization (IVF) treatments </a:t>
            </a:r>
          </a:p>
          <a:p>
            <a:pPr algn="just"/>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200" dirty="0"/>
              <a:t>Significant decrease in AMH levels and a downward trend in AFC during the first 12 months after BS, followed by a subsequent stabilization of both ovarian reserve markers. AMH variations were associated with different reproductive and metabolic parameters, especially with androgen and insulin modifications</a:t>
            </a:r>
            <a:endParaRPr lang="it-IT" sz="1200" dirty="0"/>
          </a:p>
        </p:txBody>
      </p:sp>
      <p:pic>
        <p:nvPicPr>
          <p:cNvPr id="12" name="Immagine 11">
            <a:extLst>
              <a:ext uri="{FF2B5EF4-FFF2-40B4-BE49-F238E27FC236}">
                <a16:creationId xmlns:a16="http://schemas.microsoft.com/office/drawing/2014/main" id="{3F0118EB-E5D0-99CE-9E0B-252DEA2ACCD5}"/>
              </a:ext>
            </a:extLst>
          </p:cNvPr>
          <p:cNvPicPr>
            <a:picLocks noChangeAspect="1"/>
          </p:cNvPicPr>
          <p:nvPr/>
        </p:nvPicPr>
        <p:blipFill>
          <a:blip r:embed="rId4"/>
          <a:stretch>
            <a:fillRect/>
          </a:stretch>
        </p:blipFill>
        <p:spPr>
          <a:xfrm>
            <a:off x="8056455" y="127051"/>
            <a:ext cx="3932134" cy="2390311"/>
          </a:xfrm>
          <a:prstGeom prst="rect">
            <a:avLst/>
          </a:prstGeom>
        </p:spPr>
      </p:pic>
      <p:pic>
        <p:nvPicPr>
          <p:cNvPr id="13" name="Immagine 12">
            <a:extLst>
              <a:ext uri="{FF2B5EF4-FFF2-40B4-BE49-F238E27FC236}">
                <a16:creationId xmlns:a16="http://schemas.microsoft.com/office/drawing/2014/main" id="{9D81A74D-3DC5-8062-A708-C7C7331D486C}"/>
              </a:ext>
            </a:extLst>
          </p:cNvPr>
          <p:cNvPicPr>
            <a:picLocks noChangeAspect="1"/>
          </p:cNvPicPr>
          <p:nvPr/>
        </p:nvPicPr>
        <p:blipFill>
          <a:blip r:embed="rId5"/>
          <a:stretch>
            <a:fillRect/>
          </a:stretch>
        </p:blipFill>
        <p:spPr>
          <a:xfrm>
            <a:off x="7967677" y="2644413"/>
            <a:ext cx="3454400" cy="3486150"/>
          </a:xfrm>
          <a:prstGeom prst="rect">
            <a:avLst/>
          </a:prstGeom>
        </p:spPr>
      </p:pic>
      <p:sp>
        <p:nvSpPr>
          <p:cNvPr id="15" name="CasellaDiTesto 14">
            <a:extLst>
              <a:ext uri="{FF2B5EF4-FFF2-40B4-BE49-F238E27FC236}">
                <a16:creationId xmlns:a16="http://schemas.microsoft.com/office/drawing/2014/main" id="{0774EDCF-459B-3EAD-3D7D-177465AB66A2}"/>
              </a:ext>
            </a:extLst>
          </p:cNvPr>
          <p:cNvSpPr txBox="1"/>
          <p:nvPr/>
        </p:nvSpPr>
        <p:spPr>
          <a:xfrm>
            <a:off x="-1" y="5502827"/>
            <a:ext cx="8422547" cy="627736"/>
          </a:xfrm>
          <a:prstGeom prst="rect">
            <a:avLst/>
          </a:prstGeom>
          <a:noFill/>
        </p:spPr>
        <p:txBody>
          <a:bodyPr wrap="square">
            <a:spAutoFit/>
          </a:bodyPr>
          <a:lstStyle/>
          <a:p>
            <a:pPr marR="0" lvl="0" algn="just">
              <a:lnSpc>
                <a:spcPct val="107000"/>
              </a:lnSpc>
              <a:spcAft>
                <a:spcPts val="800"/>
              </a:spcAft>
            </a:pP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Andreu A, Flores L, Méndez M,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Ibarzabal</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 Casals G,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Mercadé</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I,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Borrás</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 Barral Y, Agustí I, Manau D, Vidal J, Casals G. Impact of bariatric surgery on ovarian reserve markers and its correlation with nutritional parameters and adipokines. </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Front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Endocrinol</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(Lausanne). 2024 Mar 15;15:1284576.</a:t>
            </a:r>
          </a:p>
        </p:txBody>
      </p:sp>
    </p:spTree>
    <p:extLst>
      <p:ext uri="{BB962C8B-B14F-4D97-AF65-F5344CB8AC3E}">
        <p14:creationId xmlns:p14="http://schemas.microsoft.com/office/powerpoint/2010/main" val="232268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7AF2-E100-6CC6-74B9-F7A624B5CF21}"/>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B17CFADE-F7B1-2398-980F-3E116D8AF20E}"/>
              </a:ext>
            </a:extLst>
          </p:cNvPr>
          <p:cNvPicPr>
            <a:picLocks noChangeAspect="1"/>
          </p:cNvPicPr>
          <p:nvPr/>
        </p:nvPicPr>
        <p:blipFill>
          <a:blip r:embed="rId2"/>
          <a:stretch>
            <a:fillRect/>
          </a:stretch>
        </p:blipFill>
        <p:spPr>
          <a:xfrm rot="3283932">
            <a:off x="2207929" y="327839"/>
            <a:ext cx="1177924" cy="736202"/>
          </a:xfrm>
          <a:prstGeom prst="rect">
            <a:avLst/>
          </a:prstGeom>
        </p:spPr>
      </p:pic>
      <p:sp>
        <p:nvSpPr>
          <p:cNvPr id="4" name="CasellaDiTesto 3">
            <a:extLst>
              <a:ext uri="{FF2B5EF4-FFF2-40B4-BE49-F238E27FC236}">
                <a16:creationId xmlns:a16="http://schemas.microsoft.com/office/drawing/2014/main" id="{6E671810-98D9-CD29-CD11-EC7D40BC24BB}"/>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471DB90F-A7E6-DAB4-A53E-29A2E0780878}"/>
              </a:ext>
            </a:extLst>
          </p:cNvPr>
          <p:cNvSpPr txBox="1"/>
          <p:nvPr/>
        </p:nvSpPr>
        <p:spPr>
          <a:xfrm>
            <a:off x="3055450" y="398877"/>
            <a:ext cx="5052873"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3" name="Immagine 2">
            <a:extLst>
              <a:ext uri="{FF2B5EF4-FFF2-40B4-BE49-F238E27FC236}">
                <a16:creationId xmlns:a16="http://schemas.microsoft.com/office/drawing/2014/main" id="{72BC3DD6-E7CA-01DC-4A7D-474A5701D570}"/>
              </a:ext>
            </a:extLst>
          </p:cNvPr>
          <p:cNvPicPr>
            <a:picLocks noChangeAspect="1"/>
          </p:cNvPicPr>
          <p:nvPr/>
        </p:nvPicPr>
        <p:blipFill>
          <a:blip r:embed="rId3"/>
          <a:stretch>
            <a:fillRect/>
          </a:stretch>
        </p:blipFill>
        <p:spPr>
          <a:xfrm>
            <a:off x="225770" y="1091377"/>
            <a:ext cx="3797399" cy="1695788"/>
          </a:xfrm>
          <a:prstGeom prst="rect">
            <a:avLst/>
          </a:prstGeom>
        </p:spPr>
      </p:pic>
      <p:sp>
        <p:nvSpPr>
          <p:cNvPr id="6" name="CasellaDiTesto 5">
            <a:extLst>
              <a:ext uri="{FF2B5EF4-FFF2-40B4-BE49-F238E27FC236}">
                <a16:creationId xmlns:a16="http://schemas.microsoft.com/office/drawing/2014/main" id="{8F16C928-AC42-3378-CBB5-8DDBC1E30ED0}"/>
              </a:ext>
            </a:extLst>
          </p:cNvPr>
          <p:cNvSpPr txBox="1"/>
          <p:nvPr/>
        </p:nvSpPr>
        <p:spPr>
          <a:xfrm>
            <a:off x="1" y="5680064"/>
            <a:ext cx="12191999" cy="779059"/>
          </a:xfrm>
          <a:prstGeom prst="rect">
            <a:avLst/>
          </a:prstGeom>
          <a:noFill/>
        </p:spPr>
        <p:txBody>
          <a:bodyPr wrap="square">
            <a:spAutoFit/>
          </a:bodyPr>
          <a:lstStyle/>
          <a:p>
            <a:pPr marR="0" lvl="0" algn="just">
              <a:lnSpc>
                <a:spcPct val="107000"/>
              </a:lnSpc>
              <a:spcAft>
                <a:spcPts val="800"/>
              </a:spcAft>
            </a:pPr>
            <a:r>
              <a:rPr lang="en-US"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Hoek A, Wang Z, van </a:t>
            </a:r>
            <a:r>
              <a:rPr lang="en-US"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Oers</a:t>
            </a:r>
            <a:r>
              <a:rPr lang="en-US"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AM, Groen H, </a:t>
            </a:r>
            <a:r>
              <a:rPr lang="en-US"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Cantineau</a:t>
            </a:r>
            <a:r>
              <a:rPr lang="en-US"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AEP. Effects of preconception weight loss after lifestyle intervention on fertility outcomes and pregnancy complications.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Fertil</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Steril</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2022 Sep;118(3):456-462.</a:t>
            </a:r>
          </a:p>
          <a:p>
            <a:pPr marR="0" lvl="0" algn="just">
              <a:lnSpc>
                <a:spcPct val="107000"/>
              </a:lnSpc>
              <a:spcAft>
                <a:spcPts val="800"/>
              </a:spcAft>
            </a:pPr>
            <a:endPar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E548819B-8B63-734B-4400-26E01CC85334}"/>
              </a:ext>
            </a:extLst>
          </p:cNvPr>
          <p:cNvSpPr txBox="1"/>
          <p:nvPr/>
        </p:nvSpPr>
        <p:spPr>
          <a:xfrm>
            <a:off x="2871750" y="1890363"/>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2022</a:t>
            </a:r>
          </a:p>
        </p:txBody>
      </p:sp>
      <p:pic>
        <p:nvPicPr>
          <p:cNvPr id="14" name="Immagine 13">
            <a:extLst>
              <a:ext uri="{FF2B5EF4-FFF2-40B4-BE49-F238E27FC236}">
                <a16:creationId xmlns:a16="http://schemas.microsoft.com/office/drawing/2014/main" id="{92FCA858-9997-30E5-3690-109F000E4B2B}"/>
              </a:ext>
            </a:extLst>
          </p:cNvPr>
          <p:cNvPicPr>
            <a:picLocks noChangeAspect="1"/>
          </p:cNvPicPr>
          <p:nvPr/>
        </p:nvPicPr>
        <p:blipFill>
          <a:blip r:embed="rId4"/>
          <a:stretch>
            <a:fillRect/>
          </a:stretch>
        </p:blipFill>
        <p:spPr>
          <a:xfrm>
            <a:off x="6410718" y="962628"/>
            <a:ext cx="5555512" cy="1698702"/>
          </a:xfrm>
          <a:prstGeom prst="rect">
            <a:avLst/>
          </a:prstGeom>
        </p:spPr>
      </p:pic>
      <p:sp>
        <p:nvSpPr>
          <p:cNvPr id="17" name="CasellaDiTesto 16">
            <a:extLst>
              <a:ext uri="{FF2B5EF4-FFF2-40B4-BE49-F238E27FC236}">
                <a16:creationId xmlns:a16="http://schemas.microsoft.com/office/drawing/2014/main" id="{775B2F72-AB70-6099-8B94-06C044B14E3A}"/>
              </a:ext>
            </a:extLst>
          </p:cNvPr>
          <p:cNvSpPr txBox="1"/>
          <p:nvPr/>
        </p:nvSpPr>
        <p:spPr>
          <a:xfrm>
            <a:off x="0" y="2889370"/>
            <a:ext cx="6023295" cy="2857834"/>
          </a:xfrm>
          <a:prstGeom prst="rect">
            <a:avLst/>
          </a:prstGeom>
          <a:noFill/>
        </p:spPr>
        <p:txBody>
          <a:bodyPr wrap="square">
            <a:spAutoFit/>
          </a:bodyPr>
          <a:lstStyle/>
          <a:p>
            <a:pPr marL="400050" marR="0" indent="-171450" algn="just">
              <a:lnSpc>
                <a:spcPct val="107000"/>
              </a:lnSpc>
              <a:spcAft>
                <a:spcPts val="800"/>
              </a:spcAft>
              <a:buFont typeface="Arial" panose="020B0604020202020204" pitchFamily="34" charset="0"/>
              <a:buChar char="•"/>
            </a:pP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16 RCTs (15 full papers and 1 abstract)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 far have been published on lifestyle interventions in women with overweight or obesity and infertility. There is a beneficial effect on weight loss, CPR, LBR, and natural conception rates after lifestyle intervention compared with control groups</a:t>
            </a:r>
            <a:r>
              <a:rPr lang="en-US" sz="1200" kern="100" dirty="0">
                <a:latin typeface="Calibri" panose="020F0502020204030204" pitchFamily="34" charset="0"/>
                <a:ea typeface="Calibri" panose="020F0502020204030204" pitchFamily="34" charset="0"/>
                <a:cs typeface="Times New Roman" panose="02020603050405020304" pitchFamily="18" charset="0"/>
              </a:rPr>
              <a:t>.</a:t>
            </a:r>
          </a:p>
          <a:p>
            <a:pPr marL="400050" marR="0" indent="-171450" algn="just">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There seems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no effect of lifestyle intervention before ART vs. immediate ART on CPR and LBR. There is no significant increased risk of early pregnancy loss in the latest SR, although the FIT-PLESE study showed a trend toward an increased risk</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 limited number of 4 multicenter RCTs investigated maternal and fetal complication rates.</a:t>
            </a:r>
          </a:p>
          <a:p>
            <a:pPr marL="400050" marR="0" indent="-171450" algn="just">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Current evidence suggests: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more weight loss and an increase in CPR and LBR and more natural conceptions after lifestyle intervention were observed in women with overweight or obesity and infertility.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With respect to potential harm of lifestyle intervention; in the current SR and meta-analysis there is no increased risk of miscarriage, although some doubt remains in the latest RCT not included in the SR.</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magine 18">
            <a:extLst>
              <a:ext uri="{FF2B5EF4-FFF2-40B4-BE49-F238E27FC236}">
                <a16:creationId xmlns:a16="http://schemas.microsoft.com/office/drawing/2014/main" id="{8F8610F4-5924-82C7-EBE7-C34B15A6F842}"/>
              </a:ext>
            </a:extLst>
          </p:cNvPr>
          <p:cNvPicPr>
            <a:picLocks noChangeAspect="1"/>
          </p:cNvPicPr>
          <p:nvPr/>
        </p:nvPicPr>
        <p:blipFill>
          <a:blip r:embed="rId5"/>
          <a:stretch>
            <a:fillRect/>
          </a:stretch>
        </p:blipFill>
        <p:spPr>
          <a:xfrm>
            <a:off x="6071870" y="2723849"/>
            <a:ext cx="6120130" cy="2893695"/>
          </a:xfrm>
          <a:prstGeom prst="rect">
            <a:avLst/>
          </a:prstGeom>
        </p:spPr>
      </p:pic>
    </p:spTree>
    <p:extLst>
      <p:ext uri="{BB962C8B-B14F-4D97-AF65-F5344CB8AC3E}">
        <p14:creationId xmlns:p14="http://schemas.microsoft.com/office/powerpoint/2010/main" val="348654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60D5DCC-86F2-D945-29AC-A56A5D695CE8}"/>
              </a:ext>
            </a:extLst>
          </p:cNvPr>
          <p:cNvSpPr txBox="1"/>
          <p:nvPr/>
        </p:nvSpPr>
        <p:spPr>
          <a:xfrm>
            <a:off x="5065613" y="372910"/>
            <a:ext cx="1313233" cy="369332"/>
          </a:xfrm>
          <a:prstGeom prst="rect">
            <a:avLst/>
          </a:prstGeom>
          <a:noFill/>
        </p:spPr>
        <p:txBody>
          <a:bodyPr wrap="square" rtlCol="0">
            <a:spAutoFit/>
          </a:bodyPr>
          <a:lstStyle/>
          <a:p>
            <a:r>
              <a:rPr lang="it-IT" b="1" dirty="0">
                <a:solidFill>
                  <a:srgbClr val="CC00CC"/>
                </a:solidFill>
              </a:rPr>
              <a:t>KEY POINTS</a:t>
            </a:r>
          </a:p>
        </p:txBody>
      </p:sp>
      <p:pic>
        <p:nvPicPr>
          <p:cNvPr id="3" name="Immagine 2">
            <a:extLst>
              <a:ext uri="{FF2B5EF4-FFF2-40B4-BE49-F238E27FC236}">
                <a16:creationId xmlns:a16="http://schemas.microsoft.com/office/drawing/2014/main" id="{EBDD4CBC-E972-EA51-E4C4-74A6699CF854}"/>
              </a:ext>
            </a:extLst>
          </p:cNvPr>
          <p:cNvPicPr>
            <a:picLocks noChangeAspect="1"/>
          </p:cNvPicPr>
          <p:nvPr/>
        </p:nvPicPr>
        <p:blipFill>
          <a:blip r:embed="rId2"/>
          <a:stretch>
            <a:fillRect/>
          </a:stretch>
        </p:blipFill>
        <p:spPr>
          <a:xfrm rot="3283932">
            <a:off x="2241712" y="1271768"/>
            <a:ext cx="1617050" cy="1010656"/>
          </a:xfrm>
          <a:prstGeom prst="rect">
            <a:avLst/>
          </a:prstGeom>
        </p:spPr>
      </p:pic>
      <p:pic>
        <p:nvPicPr>
          <p:cNvPr id="4" name="Immagine 3">
            <a:extLst>
              <a:ext uri="{FF2B5EF4-FFF2-40B4-BE49-F238E27FC236}">
                <a16:creationId xmlns:a16="http://schemas.microsoft.com/office/drawing/2014/main" id="{98FAA34E-55C3-5763-6E44-B14ED92575AE}"/>
              </a:ext>
            </a:extLst>
          </p:cNvPr>
          <p:cNvPicPr>
            <a:picLocks noChangeAspect="1"/>
          </p:cNvPicPr>
          <p:nvPr/>
        </p:nvPicPr>
        <p:blipFill>
          <a:blip r:embed="rId2"/>
          <a:stretch>
            <a:fillRect/>
          </a:stretch>
        </p:blipFill>
        <p:spPr>
          <a:xfrm rot="3283932">
            <a:off x="2241712" y="2782010"/>
            <a:ext cx="1617050" cy="1010656"/>
          </a:xfrm>
          <a:prstGeom prst="rect">
            <a:avLst/>
          </a:prstGeom>
        </p:spPr>
      </p:pic>
      <p:pic>
        <p:nvPicPr>
          <p:cNvPr id="5" name="Immagine 4">
            <a:extLst>
              <a:ext uri="{FF2B5EF4-FFF2-40B4-BE49-F238E27FC236}">
                <a16:creationId xmlns:a16="http://schemas.microsoft.com/office/drawing/2014/main" id="{2FEED726-B80D-5322-2C13-8D923E9DB24F}"/>
              </a:ext>
            </a:extLst>
          </p:cNvPr>
          <p:cNvPicPr>
            <a:picLocks noChangeAspect="1"/>
          </p:cNvPicPr>
          <p:nvPr/>
        </p:nvPicPr>
        <p:blipFill>
          <a:blip r:embed="rId2"/>
          <a:stretch>
            <a:fillRect/>
          </a:stretch>
        </p:blipFill>
        <p:spPr>
          <a:xfrm rot="3283932">
            <a:off x="2160419" y="4546275"/>
            <a:ext cx="1617050" cy="1010656"/>
          </a:xfrm>
          <a:prstGeom prst="rect">
            <a:avLst/>
          </a:prstGeom>
        </p:spPr>
      </p:pic>
      <p:sp>
        <p:nvSpPr>
          <p:cNvPr id="6" name="CasellaDiTesto 5">
            <a:extLst>
              <a:ext uri="{FF2B5EF4-FFF2-40B4-BE49-F238E27FC236}">
                <a16:creationId xmlns:a16="http://schemas.microsoft.com/office/drawing/2014/main" id="{24BB45CE-8096-01EF-EE05-6A1E2949DC70}"/>
              </a:ext>
            </a:extLst>
          </p:cNvPr>
          <p:cNvSpPr txBox="1"/>
          <p:nvPr/>
        </p:nvSpPr>
        <p:spPr>
          <a:xfrm>
            <a:off x="4277247" y="1500363"/>
            <a:ext cx="3855248" cy="369332"/>
          </a:xfrm>
          <a:prstGeom prst="rect">
            <a:avLst/>
          </a:prstGeom>
          <a:noFill/>
        </p:spPr>
        <p:txBody>
          <a:bodyPr wrap="square" rtlCol="0">
            <a:spAutoFit/>
          </a:bodyPr>
          <a:lstStyle/>
          <a:p>
            <a:r>
              <a:rPr lang="it-IT" dirty="0"/>
              <a:t>Obesità , fertilità e riproduzione</a:t>
            </a:r>
          </a:p>
        </p:txBody>
      </p:sp>
      <p:sp>
        <p:nvSpPr>
          <p:cNvPr id="7" name="CasellaDiTesto 6">
            <a:extLst>
              <a:ext uri="{FF2B5EF4-FFF2-40B4-BE49-F238E27FC236}">
                <a16:creationId xmlns:a16="http://schemas.microsoft.com/office/drawing/2014/main" id="{EFB24B46-C8E1-8A2B-032A-EF310D32FE83}"/>
              </a:ext>
            </a:extLst>
          </p:cNvPr>
          <p:cNvSpPr txBox="1"/>
          <p:nvPr/>
        </p:nvSpPr>
        <p:spPr>
          <a:xfrm>
            <a:off x="4040252" y="2997148"/>
            <a:ext cx="4332681" cy="646331"/>
          </a:xfrm>
          <a:prstGeom prst="rect">
            <a:avLst/>
          </a:prstGeom>
          <a:noFill/>
        </p:spPr>
        <p:txBody>
          <a:bodyPr wrap="square" rtlCol="0">
            <a:spAutoFit/>
          </a:bodyPr>
          <a:lstStyle/>
          <a:p>
            <a:r>
              <a:rPr lang="it-IT" dirty="0"/>
              <a:t>Impatto dell’obesità sulle procedure di Procreazione Medicalmente Assistita(PMA)</a:t>
            </a:r>
          </a:p>
        </p:txBody>
      </p:sp>
      <p:sp>
        <p:nvSpPr>
          <p:cNvPr id="8" name="CasellaDiTesto 7">
            <a:extLst>
              <a:ext uri="{FF2B5EF4-FFF2-40B4-BE49-F238E27FC236}">
                <a16:creationId xmlns:a16="http://schemas.microsoft.com/office/drawing/2014/main" id="{B451907E-FDE6-816C-4046-E1962E064D87}"/>
              </a:ext>
            </a:extLst>
          </p:cNvPr>
          <p:cNvSpPr txBox="1"/>
          <p:nvPr/>
        </p:nvSpPr>
        <p:spPr>
          <a:xfrm>
            <a:off x="4040252" y="4770932"/>
            <a:ext cx="4332681" cy="923330"/>
          </a:xfrm>
          <a:prstGeom prst="rect">
            <a:avLst/>
          </a:prstGeom>
          <a:noFill/>
        </p:spPr>
        <p:txBody>
          <a:bodyPr wrap="square" rtlCol="0">
            <a:spAutoFit/>
          </a:bodyPr>
          <a:lstStyle/>
          <a:p>
            <a:r>
              <a:rPr lang="it-IT" dirty="0"/>
              <a:t>Impatto della Chirurgia Bariatrica e Metabolica  sulle procedure di Procreazione Medicalmente Assistita (PMA)</a:t>
            </a:r>
          </a:p>
        </p:txBody>
      </p:sp>
    </p:spTree>
    <p:extLst>
      <p:ext uri="{BB962C8B-B14F-4D97-AF65-F5344CB8AC3E}">
        <p14:creationId xmlns:p14="http://schemas.microsoft.com/office/powerpoint/2010/main" val="221225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0F9D-82CF-EFA2-892C-715EC0E768B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82A0574-5694-2AC6-25B6-83F6EFD8DA5B}"/>
              </a:ext>
            </a:extLst>
          </p:cNvPr>
          <p:cNvPicPr>
            <a:picLocks noChangeAspect="1"/>
          </p:cNvPicPr>
          <p:nvPr/>
        </p:nvPicPr>
        <p:blipFill>
          <a:blip r:embed="rId2"/>
          <a:stretch>
            <a:fillRect/>
          </a:stretch>
        </p:blipFill>
        <p:spPr>
          <a:xfrm rot="3283932">
            <a:off x="2207929" y="327839"/>
            <a:ext cx="1177924" cy="736202"/>
          </a:xfrm>
          <a:prstGeom prst="rect">
            <a:avLst/>
          </a:prstGeom>
        </p:spPr>
      </p:pic>
      <p:sp>
        <p:nvSpPr>
          <p:cNvPr id="4" name="CasellaDiTesto 3">
            <a:extLst>
              <a:ext uri="{FF2B5EF4-FFF2-40B4-BE49-F238E27FC236}">
                <a16:creationId xmlns:a16="http://schemas.microsoft.com/office/drawing/2014/main" id="{037453FF-98A6-003F-8C8B-16285BE2F061}"/>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C5B37A01-7BFC-0F60-37C0-DFCE6ABDE27A}"/>
              </a:ext>
            </a:extLst>
          </p:cNvPr>
          <p:cNvSpPr txBox="1"/>
          <p:nvPr/>
        </p:nvSpPr>
        <p:spPr>
          <a:xfrm>
            <a:off x="3055450" y="398877"/>
            <a:ext cx="5052873"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5" name="Immagine 4">
            <a:extLst>
              <a:ext uri="{FF2B5EF4-FFF2-40B4-BE49-F238E27FC236}">
                <a16:creationId xmlns:a16="http://schemas.microsoft.com/office/drawing/2014/main" id="{25F9F524-7C9A-7F62-F00E-64AAD80F3236}"/>
              </a:ext>
            </a:extLst>
          </p:cNvPr>
          <p:cNvPicPr>
            <a:picLocks noChangeAspect="1"/>
          </p:cNvPicPr>
          <p:nvPr/>
        </p:nvPicPr>
        <p:blipFill>
          <a:blip r:embed="rId3"/>
          <a:stretch>
            <a:fillRect/>
          </a:stretch>
        </p:blipFill>
        <p:spPr>
          <a:xfrm>
            <a:off x="0" y="1024950"/>
            <a:ext cx="3491923" cy="1652124"/>
          </a:xfrm>
          <a:prstGeom prst="rect">
            <a:avLst/>
          </a:prstGeom>
        </p:spPr>
      </p:pic>
      <p:sp>
        <p:nvSpPr>
          <p:cNvPr id="7" name="CasellaDiTesto 6">
            <a:extLst>
              <a:ext uri="{FF2B5EF4-FFF2-40B4-BE49-F238E27FC236}">
                <a16:creationId xmlns:a16="http://schemas.microsoft.com/office/drawing/2014/main" id="{286F9137-3207-4484-2390-0744B83207EB}"/>
              </a:ext>
            </a:extLst>
          </p:cNvPr>
          <p:cNvSpPr txBox="1"/>
          <p:nvPr/>
        </p:nvSpPr>
        <p:spPr>
          <a:xfrm>
            <a:off x="2871750" y="2067735"/>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2022</a:t>
            </a:r>
          </a:p>
        </p:txBody>
      </p:sp>
      <p:pic>
        <p:nvPicPr>
          <p:cNvPr id="10" name="Immagine 9">
            <a:extLst>
              <a:ext uri="{FF2B5EF4-FFF2-40B4-BE49-F238E27FC236}">
                <a16:creationId xmlns:a16="http://schemas.microsoft.com/office/drawing/2014/main" id="{98255B00-19D6-75DD-917B-8E828358FB2F}"/>
              </a:ext>
            </a:extLst>
          </p:cNvPr>
          <p:cNvPicPr>
            <a:picLocks noChangeAspect="1"/>
          </p:cNvPicPr>
          <p:nvPr/>
        </p:nvPicPr>
        <p:blipFill>
          <a:blip r:embed="rId4"/>
          <a:stretch>
            <a:fillRect/>
          </a:stretch>
        </p:blipFill>
        <p:spPr>
          <a:xfrm>
            <a:off x="8244679" y="0"/>
            <a:ext cx="3947321" cy="4630511"/>
          </a:xfrm>
          <a:prstGeom prst="rect">
            <a:avLst/>
          </a:prstGeom>
        </p:spPr>
      </p:pic>
      <p:sp>
        <p:nvSpPr>
          <p:cNvPr id="12" name="CasellaDiTesto 11">
            <a:extLst>
              <a:ext uri="{FF2B5EF4-FFF2-40B4-BE49-F238E27FC236}">
                <a16:creationId xmlns:a16="http://schemas.microsoft.com/office/drawing/2014/main" id="{1DEE7B9B-0CD3-7C01-8380-930369AF1EFB}"/>
              </a:ext>
            </a:extLst>
          </p:cNvPr>
          <p:cNvSpPr txBox="1"/>
          <p:nvPr/>
        </p:nvSpPr>
        <p:spPr>
          <a:xfrm>
            <a:off x="-1" y="2749766"/>
            <a:ext cx="8108323" cy="3046988"/>
          </a:xfrm>
          <a:prstGeom prst="rect">
            <a:avLst/>
          </a:prstGeom>
          <a:noFill/>
        </p:spPr>
        <p:txBody>
          <a:bodyPr wrap="square">
            <a:spAutoFit/>
          </a:bodyPr>
          <a:lstStyle/>
          <a:p>
            <a:pPr marL="171450" indent="-171450" algn="just">
              <a:buFont typeface="Arial" panose="020B0604020202020204" pitchFamily="34" charset="0"/>
              <a:buChar char="•"/>
            </a:pPr>
            <a:r>
              <a:rPr lang="en-US" sz="1200" dirty="0"/>
              <a:t>25 were sought for full text review, and 7 were included for analysis. Four studies (57%) examined ART interventions in females, while 3 (43%) examined interventions in males. Data on cumulative live birth rate (CLBR) was extracted for all 7 studies (N =169). </a:t>
            </a:r>
          </a:p>
          <a:p>
            <a:pPr algn="just"/>
            <a:endParaRPr lang="en-US" sz="1200" dirty="0"/>
          </a:p>
          <a:p>
            <a:pPr marL="171450" indent="-171450" algn="just">
              <a:buFont typeface="Arial" panose="020B0604020202020204" pitchFamily="34" charset="0"/>
              <a:buChar char="•"/>
            </a:pPr>
            <a:r>
              <a:rPr lang="en-US" sz="1200" dirty="0"/>
              <a:t>There were 50 live births with CLBRs ranging from 0.0% to 80.0%. Data on female secondary outcomes were varied. Data on male secondary outcomes were contradictory: 1 study indicated improved sperm parameters following bariatric surgery, while 2 showed decreased parameters, with certain participants seeing improvements after several months.</a:t>
            </a:r>
          </a:p>
          <a:p>
            <a:pPr marL="171450" indent="-171450" algn="just">
              <a:buFont typeface="Arial" panose="020B0604020202020204" pitchFamily="34" charset="0"/>
              <a:buChar char="•"/>
            </a:pPr>
            <a:endParaRPr lang="en-US" sz="1200" dirty="0"/>
          </a:p>
          <a:p>
            <a:pPr marL="171450" indent="-171450" algn="just">
              <a:buFont typeface="Arial" panose="020B0604020202020204" pitchFamily="34" charset="0"/>
              <a:buChar char="•"/>
            </a:pPr>
            <a:r>
              <a:rPr lang="en-US" sz="1200" dirty="0"/>
              <a:t>In terms of type of MBS, in 3 studies (43%) participants received either primarily restrictive (i.e., sleeve gastrectomy or adjustable gastric banding) or combination (i.e., Roux</a:t>
            </a:r>
            <a:r>
              <a:rPr lang="it-IT" sz="1200" dirty="0"/>
              <a:t>-</a:t>
            </a:r>
            <a:r>
              <a:rPr lang="en-US" sz="1200" dirty="0" err="1"/>
              <a:t>en</a:t>
            </a:r>
            <a:r>
              <a:rPr lang="en-US" sz="1200" dirty="0"/>
              <a:t>-Y gastric bypass) bariatric surgery; in 2 studies (28%) participants all received primarily restrictive bariatric surgery, specifically sleeve gastrectomy.</a:t>
            </a:r>
          </a:p>
          <a:p>
            <a:pPr algn="just"/>
            <a:endParaRPr lang="en-US" sz="1200" dirty="0"/>
          </a:p>
          <a:p>
            <a:pPr marL="171450" indent="-171450" algn="just">
              <a:buFont typeface="Arial" panose="020B0604020202020204" pitchFamily="34" charset="0"/>
              <a:buChar char="•"/>
            </a:pPr>
            <a:r>
              <a:rPr lang="en-US" sz="1200" b="1" dirty="0">
                <a:solidFill>
                  <a:srgbClr val="CC00CC"/>
                </a:solidFill>
              </a:rPr>
              <a:t>MBS prior to ART may have an impact on CLBR.</a:t>
            </a:r>
            <a:r>
              <a:rPr lang="en-US" sz="1200" dirty="0"/>
              <a:t> Further secondary analyses showed that bariatric surgery prior to ART may also have sex-specific implications. Specifically, females, who are classified in lower BMI groups, may have a higher CLBR, whereas males may have worse sperm analysis indicators following surgery.</a:t>
            </a:r>
          </a:p>
          <a:p>
            <a:pPr marL="171450" indent="-171450" algn="just">
              <a:buFont typeface="Arial" panose="020B0604020202020204" pitchFamily="34" charset="0"/>
              <a:buChar char="•"/>
            </a:pPr>
            <a:endParaRPr lang="it-IT" sz="1200" dirty="0"/>
          </a:p>
        </p:txBody>
      </p:sp>
      <p:sp>
        <p:nvSpPr>
          <p:cNvPr id="15" name="CasellaDiTesto 14">
            <a:extLst>
              <a:ext uri="{FF2B5EF4-FFF2-40B4-BE49-F238E27FC236}">
                <a16:creationId xmlns:a16="http://schemas.microsoft.com/office/drawing/2014/main" id="{C746E116-D233-E4D6-EE8B-9465059A7584}"/>
              </a:ext>
            </a:extLst>
          </p:cNvPr>
          <p:cNvSpPr txBox="1"/>
          <p:nvPr/>
        </p:nvSpPr>
        <p:spPr>
          <a:xfrm>
            <a:off x="-1" y="5869446"/>
            <a:ext cx="12221670" cy="265457"/>
          </a:xfrm>
          <a:prstGeom prst="rect">
            <a:avLst/>
          </a:prstGeom>
          <a:noFill/>
        </p:spPr>
        <p:txBody>
          <a:bodyPr wrap="square">
            <a:spAutoFit/>
          </a:bodyPr>
          <a:lstStyle/>
          <a:p>
            <a:pPr marR="0" lvl="0" algn="just">
              <a:lnSpc>
                <a:spcPct val="107000"/>
              </a:lnSpc>
              <a:spcAft>
                <a:spcPts val="800"/>
              </a:spcAft>
            </a:pP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Alibhai KM, Churchill IF, Vause T,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Lochnan</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HA. The Impact of Bariatric Surgery on Assisted Reproductive Technology Outcomes: A Systematic Review. </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J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Obstet</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Gynaecol</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Can. 2022 Aug;44(8):915-923.</a:t>
            </a:r>
          </a:p>
        </p:txBody>
      </p:sp>
    </p:spTree>
    <p:extLst>
      <p:ext uri="{BB962C8B-B14F-4D97-AF65-F5344CB8AC3E}">
        <p14:creationId xmlns:p14="http://schemas.microsoft.com/office/powerpoint/2010/main" val="143497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97C0-D35E-F435-F121-C2FE707BED51}"/>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3A67FC6-82FF-1238-4752-5BA3F7EA944D}"/>
              </a:ext>
            </a:extLst>
          </p:cNvPr>
          <p:cNvPicPr>
            <a:picLocks noChangeAspect="1"/>
          </p:cNvPicPr>
          <p:nvPr/>
        </p:nvPicPr>
        <p:blipFill>
          <a:blip r:embed="rId2"/>
          <a:stretch>
            <a:fillRect/>
          </a:stretch>
        </p:blipFill>
        <p:spPr>
          <a:xfrm rot="3283932">
            <a:off x="2207929" y="327839"/>
            <a:ext cx="1177924" cy="736202"/>
          </a:xfrm>
          <a:prstGeom prst="rect">
            <a:avLst/>
          </a:prstGeom>
        </p:spPr>
      </p:pic>
      <p:sp>
        <p:nvSpPr>
          <p:cNvPr id="4" name="CasellaDiTesto 3">
            <a:extLst>
              <a:ext uri="{FF2B5EF4-FFF2-40B4-BE49-F238E27FC236}">
                <a16:creationId xmlns:a16="http://schemas.microsoft.com/office/drawing/2014/main" id="{D5A762D4-6D19-4DB0-889D-E32D8CCB4D6F}"/>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FEA7675E-108E-AD72-95F9-B6EF9902FE65}"/>
              </a:ext>
            </a:extLst>
          </p:cNvPr>
          <p:cNvSpPr txBox="1"/>
          <p:nvPr/>
        </p:nvSpPr>
        <p:spPr>
          <a:xfrm>
            <a:off x="3055450" y="398877"/>
            <a:ext cx="5052873"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5" name="Immagine 4">
            <a:extLst>
              <a:ext uri="{FF2B5EF4-FFF2-40B4-BE49-F238E27FC236}">
                <a16:creationId xmlns:a16="http://schemas.microsoft.com/office/drawing/2014/main" id="{1E94D436-4FA4-EB08-82FB-F22542C6B7C2}"/>
              </a:ext>
            </a:extLst>
          </p:cNvPr>
          <p:cNvPicPr>
            <a:picLocks noChangeAspect="1"/>
          </p:cNvPicPr>
          <p:nvPr/>
        </p:nvPicPr>
        <p:blipFill>
          <a:blip r:embed="rId3"/>
          <a:stretch>
            <a:fillRect/>
          </a:stretch>
        </p:blipFill>
        <p:spPr>
          <a:xfrm>
            <a:off x="8839754" y="-5190"/>
            <a:ext cx="3352246" cy="1586039"/>
          </a:xfrm>
          <a:prstGeom prst="rect">
            <a:avLst/>
          </a:prstGeom>
        </p:spPr>
      </p:pic>
      <p:sp>
        <p:nvSpPr>
          <p:cNvPr id="7" name="CasellaDiTesto 6">
            <a:extLst>
              <a:ext uri="{FF2B5EF4-FFF2-40B4-BE49-F238E27FC236}">
                <a16:creationId xmlns:a16="http://schemas.microsoft.com/office/drawing/2014/main" id="{BD4B12D3-8A6B-D628-34C7-4AE629640400}"/>
              </a:ext>
            </a:extLst>
          </p:cNvPr>
          <p:cNvSpPr txBox="1"/>
          <p:nvPr/>
        </p:nvSpPr>
        <p:spPr>
          <a:xfrm>
            <a:off x="8188431" y="234621"/>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2022</a:t>
            </a:r>
          </a:p>
        </p:txBody>
      </p:sp>
      <p:sp>
        <p:nvSpPr>
          <p:cNvPr id="9" name="CasellaDiTesto 8">
            <a:extLst>
              <a:ext uri="{FF2B5EF4-FFF2-40B4-BE49-F238E27FC236}">
                <a16:creationId xmlns:a16="http://schemas.microsoft.com/office/drawing/2014/main" id="{FDCC0197-57F0-E083-6ABA-EEF99FD1B868}"/>
              </a:ext>
            </a:extLst>
          </p:cNvPr>
          <p:cNvSpPr txBox="1"/>
          <p:nvPr/>
        </p:nvSpPr>
        <p:spPr>
          <a:xfrm>
            <a:off x="-1" y="5869446"/>
            <a:ext cx="12221670" cy="265457"/>
          </a:xfrm>
          <a:prstGeom prst="rect">
            <a:avLst/>
          </a:prstGeom>
          <a:noFill/>
        </p:spPr>
        <p:txBody>
          <a:bodyPr wrap="square">
            <a:spAutoFit/>
          </a:bodyPr>
          <a:lstStyle/>
          <a:p>
            <a:pPr marR="0" lvl="0" algn="just">
              <a:lnSpc>
                <a:spcPct val="107000"/>
              </a:lnSpc>
              <a:spcAft>
                <a:spcPts val="800"/>
              </a:spcAft>
            </a:pP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Alibhai KM, Churchill IF, Vause T,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Lochnan</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HA. The Impact of Bariatric Surgery on Assisted Reproductive Technology Outcomes: A Systematic Review. </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J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Obstet</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Gynaecol</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Can. 2022 Aug;44(8):915-923.</a:t>
            </a:r>
          </a:p>
        </p:txBody>
      </p:sp>
      <p:pic>
        <p:nvPicPr>
          <p:cNvPr id="11" name="Immagine 10">
            <a:extLst>
              <a:ext uri="{FF2B5EF4-FFF2-40B4-BE49-F238E27FC236}">
                <a16:creationId xmlns:a16="http://schemas.microsoft.com/office/drawing/2014/main" id="{81B0D165-A80A-18F6-E235-A64165AB8130}"/>
              </a:ext>
            </a:extLst>
          </p:cNvPr>
          <p:cNvPicPr>
            <a:picLocks noChangeAspect="1"/>
          </p:cNvPicPr>
          <p:nvPr/>
        </p:nvPicPr>
        <p:blipFill>
          <a:blip r:embed="rId4"/>
          <a:srcRect l="1190"/>
          <a:stretch/>
        </p:blipFill>
        <p:spPr>
          <a:xfrm>
            <a:off x="0" y="1282507"/>
            <a:ext cx="6047302" cy="3846830"/>
          </a:xfrm>
          <a:prstGeom prst="rect">
            <a:avLst/>
          </a:prstGeom>
        </p:spPr>
      </p:pic>
      <p:pic>
        <p:nvPicPr>
          <p:cNvPr id="13" name="Immagine 12">
            <a:extLst>
              <a:ext uri="{FF2B5EF4-FFF2-40B4-BE49-F238E27FC236}">
                <a16:creationId xmlns:a16="http://schemas.microsoft.com/office/drawing/2014/main" id="{3EA1E4B9-923B-951C-96A3-501A07612A43}"/>
              </a:ext>
            </a:extLst>
          </p:cNvPr>
          <p:cNvPicPr>
            <a:picLocks noChangeAspect="1"/>
          </p:cNvPicPr>
          <p:nvPr/>
        </p:nvPicPr>
        <p:blipFill>
          <a:blip r:embed="rId5"/>
          <a:srcRect l="796" t="5354" r="2199"/>
          <a:stretch/>
        </p:blipFill>
        <p:spPr>
          <a:xfrm>
            <a:off x="6096000" y="1633613"/>
            <a:ext cx="5936857" cy="2610759"/>
          </a:xfrm>
          <a:prstGeom prst="rect">
            <a:avLst/>
          </a:prstGeom>
        </p:spPr>
      </p:pic>
      <p:pic>
        <p:nvPicPr>
          <p:cNvPr id="14" name="Immagine 13">
            <a:extLst>
              <a:ext uri="{FF2B5EF4-FFF2-40B4-BE49-F238E27FC236}">
                <a16:creationId xmlns:a16="http://schemas.microsoft.com/office/drawing/2014/main" id="{CB81F23C-8DC3-F9F0-FC99-EBC5EE726BEE}"/>
              </a:ext>
            </a:extLst>
          </p:cNvPr>
          <p:cNvPicPr>
            <a:picLocks noChangeAspect="1"/>
          </p:cNvPicPr>
          <p:nvPr/>
        </p:nvPicPr>
        <p:blipFill>
          <a:blip r:embed="rId6"/>
          <a:stretch>
            <a:fillRect/>
          </a:stretch>
        </p:blipFill>
        <p:spPr>
          <a:xfrm>
            <a:off x="7794533" y="4256818"/>
            <a:ext cx="3180989" cy="1658112"/>
          </a:xfrm>
          <a:prstGeom prst="rect">
            <a:avLst/>
          </a:prstGeom>
        </p:spPr>
      </p:pic>
    </p:spTree>
    <p:extLst>
      <p:ext uri="{BB962C8B-B14F-4D97-AF65-F5344CB8AC3E}">
        <p14:creationId xmlns:p14="http://schemas.microsoft.com/office/powerpoint/2010/main" val="220426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A174A-4DCF-0E04-E3F3-8E4150F3CA65}"/>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5F7F1971-8BBF-C98E-E678-18F87D1BBDE1}"/>
              </a:ext>
            </a:extLst>
          </p:cNvPr>
          <p:cNvPicPr>
            <a:picLocks noChangeAspect="1"/>
          </p:cNvPicPr>
          <p:nvPr/>
        </p:nvPicPr>
        <p:blipFill>
          <a:blip r:embed="rId2"/>
          <a:stretch>
            <a:fillRect/>
          </a:stretch>
        </p:blipFill>
        <p:spPr>
          <a:xfrm rot="3283932">
            <a:off x="2207929" y="327839"/>
            <a:ext cx="1177924" cy="736202"/>
          </a:xfrm>
          <a:prstGeom prst="rect">
            <a:avLst/>
          </a:prstGeom>
        </p:spPr>
      </p:pic>
      <p:sp>
        <p:nvSpPr>
          <p:cNvPr id="4" name="CasellaDiTesto 3">
            <a:extLst>
              <a:ext uri="{FF2B5EF4-FFF2-40B4-BE49-F238E27FC236}">
                <a16:creationId xmlns:a16="http://schemas.microsoft.com/office/drawing/2014/main" id="{E7B3F902-BED4-279E-ED52-B361C6F915F4}"/>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5DAD047A-6BA1-487E-40C7-8808B333EEC9}"/>
              </a:ext>
            </a:extLst>
          </p:cNvPr>
          <p:cNvSpPr txBox="1"/>
          <p:nvPr/>
        </p:nvSpPr>
        <p:spPr>
          <a:xfrm>
            <a:off x="3055450" y="398877"/>
            <a:ext cx="5052873"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3" name="Immagine 2">
            <a:extLst>
              <a:ext uri="{FF2B5EF4-FFF2-40B4-BE49-F238E27FC236}">
                <a16:creationId xmlns:a16="http://schemas.microsoft.com/office/drawing/2014/main" id="{34DE9A99-0BEB-BAE2-79F9-8882AFA12F13}"/>
              </a:ext>
            </a:extLst>
          </p:cNvPr>
          <p:cNvPicPr>
            <a:picLocks noChangeAspect="1"/>
          </p:cNvPicPr>
          <p:nvPr/>
        </p:nvPicPr>
        <p:blipFill>
          <a:blip r:embed="rId3"/>
          <a:srcRect l="2357" t="18653" r="4031"/>
          <a:stretch/>
        </p:blipFill>
        <p:spPr>
          <a:xfrm>
            <a:off x="7896097" y="16208"/>
            <a:ext cx="3094074" cy="1233316"/>
          </a:xfrm>
          <a:prstGeom prst="rect">
            <a:avLst/>
          </a:prstGeom>
        </p:spPr>
      </p:pic>
      <p:sp>
        <p:nvSpPr>
          <p:cNvPr id="6" name="CasellaDiTesto 5">
            <a:extLst>
              <a:ext uri="{FF2B5EF4-FFF2-40B4-BE49-F238E27FC236}">
                <a16:creationId xmlns:a16="http://schemas.microsoft.com/office/drawing/2014/main" id="{8AE41579-119F-1498-3766-C8DA691B5D99}"/>
              </a:ext>
            </a:extLst>
          </p:cNvPr>
          <p:cNvSpPr txBox="1"/>
          <p:nvPr/>
        </p:nvSpPr>
        <p:spPr>
          <a:xfrm>
            <a:off x="10707297" y="478977"/>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2020</a:t>
            </a:r>
          </a:p>
        </p:txBody>
      </p:sp>
      <p:sp>
        <p:nvSpPr>
          <p:cNvPr id="12" name="CasellaDiTesto 11">
            <a:extLst>
              <a:ext uri="{FF2B5EF4-FFF2-40B4-BE49-F238E27FC236}">
                <a16:creationId xmlns:a16="http://schemas.microsoft.com/office/drawing/2014/main" id="{B4B18AC3-F891-18B9-A6EE-4F8222C86542}"/>
              </a:ext>
            </a:extLst>
          </p:cNvPr>
          <p:cNvSpPr txBox="1"/>
          <p:nvPr/>
        </p:nvSpPr>
        <p:spPr>
          <a:xfrm>
            <a:off x="-183419" y="1819004"/>
            <a:ext cx="6125670" cy="2272545"/>
          </a:xfrm>
          <a:prstGeom prst="rect">
            <a:avLst/>
          </a:prstGeom>
          <a:noFill/>
        </p:spPr>
        <p:txBody>
          <a:bodyPr wrap="square">
            <a:spAutoFit/>
          </a:bodyPr>
          <a:lstStyle/>
          <a:p>
            <a:pPr marL="228600" marR="0" algn="just">
              <a:lnSpc>
                <a:spcPct val="107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3 exposure groups of age-matched women undergoing their first IVF cycle were compared: </a:t>
            </a:r>
          </a:p>
          <a:p>
            <a:pPr marL="457200" marR="0" indent="-228600" algn="just">
              <a:lnSpc>
                <a:spcPct val="107000"/>
              </a:lnSpc>
              <a:spcAft>
                <a:spcPts val="800"/>
              </a:spcAft>
              <a:buFont typeface="+mj-lt"/>
              <a:buAutoNum type="arabicPeriod"/>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Group 1: 83 women with a history of bariatric surgery (exposure, mean BMI 28.9 kg/m</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gn="just">
              <a:lnSpc>
                <a:spcPct val="107000"/>
              </a:lnSpc>
              <a:spcAft>
                <a:spcPts val="800"/>
              </a:spcAft>
              <a:buFont typeface="+mj-lt"/>
              <a:buAutoNum type="arabicPeriod"/>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Group 2: 166 non-operated women (non-exposed to bariatric surgery, mean BMI=28.8 kg/m</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with a similar BMI to Group 1 at the time of IVF treatment;</a:t>
            </a: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228600" algn="just">
              <a:lnSpc>
                <a:spcPct val="107000"/>
              </a:lnSpc>
              <a:spcAft>
                <a:spcPts val="800"/>
              </a:spcAft>
              <a:buFont typeface="+mj-lt"/>
              <a:buAutoNum type="arabicPeriod"/>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Group 3: 83 non-operated severely obese women (non-exposed to bariatric surgery, mean BMI=37.7 kg/m</a:t>
            </a:r>
            <a:r>
              <a:rPr lang="en-US" sz="1200"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main outcome measure was the comparable cumulative live birth rate (CLBR). Secondary outcomes were the number of mature oocytes retrieved and embryos obtained, implantation and miscarriage rates, live birth rate per transfer as well as birthweight.</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magine 14">
            <a:extLst>
              <a:ext uri="{FF2B5EF4-FFF2-40B4-BE49-F238E27FC236}">
                <a16:creationId xmlns:a16="http://schemas.microsoft.com/office/drawing/2014/main" id="{226C5CE2-8280-6300-03DA-733AD6EC03A3}"/>
              </a:ext>
            </a:extLst>
          </p:cNvPr>
          <p:cNvPicPr>
            <a:picLocks noChangeAspect="1"/>
          </p:cNvPicPr>
          <p:nvPr/>
        </p:nvPicPr>
        <p:blipFill>
          <a:blip r:embed="rId4"/>
          <a:stretch>
            <a:fillRect/>
          </a:stretch>
        </p:blipFill>
        <p:spPr>
          <a:xfrm>
            <a:off x="6042200" y="1279068"/>
            <a:ext cx="6120130" cy="3490595"/>
          </a:xfrm>
          <a:prstGeom prst="rect">
            <a:avLst/>
          </a:prstGeom>
        </p:spPr>
      </p:pic>
      <p:sp>
        <p:nvSpPr>
          <p:cNvPr id="17" name="CasellaDiTesto 16">
            <a:extLst>
              <a:ext uri="{FF2B5EF4-FFF2-40B4-BE49-F238E27FC236}">
                <a16:creationId xmlns:a16="http://schemas.microsoft.com/office/drawing/2014/main" id="{B9D535D8-1B86-7B32-AC4A-A16D61B95207}"/>
              </a:ext>
            </a:extLst>
          </p:cNvPr>
          <p:cNvSpPr txBox="1"/>
          <p:nvPr/>
        </p:nvSpPr>
        <p:spPr>
          <a:xfrm>
            <a:off x="-29670" y="5689961"/>
            <a:ext cx="12192000" cy="446597"/>
          </a:xfrm>
          <a:prstGeom prst="rect">
            <a:avLst/>
          </a:prstGeom>
          <a:noFill/>
        </p:spPr>
        <p:txBody>
          <a:bodyPr wrap="square">
            <a:spAutoFit/>
          </a:bodyPr>
          <a:lstStyle/>
          <a:p>
            <a:pPr marR="0" lvl="0" algn="just">
              <a:lnSpc>
                <a:spcPct val="107000"/>
              </a:lnSpc>
              <a:spcAft>
                <a:spcPts val="800"/>
              </a:spcAft>
            </a:pP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Grzegorczyk-Martin V,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Fréour</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T, De Bantel Finet A, Bonnet E, Merzouk M, Roset J, Roger V,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Cédrin</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-Durnerin I, Wainer R, Avril C, Landais P. IVF outcomes in patients with a history of bariatric surgery: a multicenter retrospective cohort study.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Hum</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2020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Dec</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1;35(12):2755-2762.</a:t>
            </a:r>
          </a:p>
        </p:txBody>
      </p:sp>
      <p:sp>
        <p:nvSpPr>
          <p:cNvPr id="18" name="CasellaDiTesto 17">
            <a:extLst>
              <a:ext uri="{FF2B5EF4-FFF2-40B4-BE49-F238E27FC236}">
                <a16:creationId xmlns:a16="http://schemas.microsoft.com/office/drawing/2014/main" id="{C601BEAC-7787-B030-22ED-514223559A7D}"/>
              </a:ext>
            </a:extLst>
          </p:cNvPr>
          <p:cNvSpPr txBox="1"/>
          <p:nvPr/>
        </p:nvSpPr>
        <p:spPr>
          <a:xfrm>
            <a:off x="0" y="4751563"/>
            <a:ext cx="12132660" cy="1384995"/>
          </a:xfrm>
          <a:prstGeom prst="rect">
            <a:avLst/>
          </a:prstGeom>
          <a:noFill/>
        </p:spPr>
        <p:txBody>
          <a:bodyPr wrap="square" rtlCol="0">
            <a:spAutoFit/>
          </a:bodyPr>
          <a:lstStyle/>
          <a:p>
            <a:pPr algn="just"/>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IVF patients with a history of MBS had chances of live birth that were comparable to non-operated patients of the same BMI and age. Although the difference between non-operated severely obese and operated women did not achieve statistical significance, a trend toward lower CLBR in non-operated severely obese women was found, as demonstrated by a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significant negative association between BMI and live birth rate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Additionally,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severely obese patients showed a significantly lower live birth rate per transfer compared to the other two groups, suggesting a possible negative effect of obesity on implantation.</a:t>
            </a:r>
            <a:endParaRPr lang="it-IT"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p:txBody>
      </p:sp>
    </p:spTree>
    <p:extLst>
      <p:ext uri="{BB962C8B-B14F-4D97-AF65-F5344CB8AC3E}">
        <p14:creationId xmlns:p14="http://schemas.microsoft.com/office/powerpoint/2010/main" val="120765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E3C0-1707-325B-0FF6-AA400F663187}"/>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CD420CA-3FC1-F422-9532-7ADDA1DB6FA3}"/>
              </a:ext>
            </a:extLst>
          </p:cNvPr>
          <p:cNvPicPr>
            <a:picLocks noChangeAspect="1"/>
          </p:cNvPicPr>
          <p:nvPr/>
        </p:nvPicPr>
        <p:blipFill>
          <a:blip r:embed="rId2"/>
          <a:stretch>
            <a:fillRect/>
          </a:stretch>
        </p:blipFill>
        <p:spPr>
          <a:xfrm rot="3283932">
            <a:off x="7227936" y="362301"/>
            <a:ext cx="691436" cy="432147"/>
          </a:xfrm>
          <a:prstGeom prst="rect">
            <a:avLst/>
          </a:prstGeom>
        </p:spPr>
      </p:pic>
      <p:sp>
        <p:nvSpPr>
          <p:cNvPr id="4" name="CasellaDiTesto 3">
            <a:extLst>
              <a:ext uri="{FF2B5EF4-FFF2-40B4-BE49-F238E27FC236}">
                <a16:creationId xmlns:a16="http://schemas.microsoft.com/office/drawing/2014/main" id="{47EFAE43-05C2-CAE7-5763-0BB6917D1636}"/>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E6ACA45B-2166-0A68-A3A3-E7979FA6F8F4}"/>
              </a:ext>
            </a:extLst>
          </p:cNvPr>
          <p:cNvSpPr txBox="1"/>
          <p:nvPr/>
        </p:nvSpPr>
        <p:spPr>
          <a:xfrm>
            <a:off x="7630102" y="62071"/>
            <a:ext cx="4547724"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3" name="Immagine 2">
            <a:extLst>
              <a:ext uri="{FF2B5EF4-FFF2-40B4-BE49-F238E27FC236}">
                <a16:creationId xmlns:a16="http://schemas.microsoft.com/office/drawing/2014/main" id="{619EEB5B-4206-A328-7C5D-426E39EA841E}"/>
              </a:ext>
            </a:extLst>
          </p:cNvPr>
          <p:cNvPicPr>
            <a:picLocks noChangeAspect="1"/>
          </p:cNvPicPr>
          <p:nvPr/>
        </p:nvPicPr>
        <p:blipFill>
          <a:blip r:embed="rId3"/>
          <a:srcRect l="2357" t="18653" r="4031"/>
          <a:stretch/>
        </p:blipFill>
        <p:spPr>
          <a:xfrm>
            <a:off x="276487" y="481175"/>
            <a:ext cx="3495760" cy="1393430"/>
          </a:xfrm>
          <a:prstGeom prst="rect">
            <a:avLst/>
          </a:prstGeom>
        </p:spPr>
      </p:pic>
      <p:sp>
        <p:nvSpPr>
          <p:cNvPr id="6" name="CasellaDiTesto 5">
            <a:extLst>
              <a:ext uri="{FF2B5EF4-FFF2-40B4-BE49-F238E27FC236}">
                <a16:creationId xmlns:a16="http://schemas.microsoft.com/office/drawing/2014/main" id="{294A24AF-3F40-B570-5C33-8D3DC32D131A}"/>
              </a:ext>
            </a:extLst>
          </p:cNvPr>
          <p:cNvSpPr txBox="1"/>
          <p:nvPr/>
        </p:nvSpPr>
        <p:spPr>
          <a:xfrm>
            <a:off x="276487" y="918566"/>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2020</a:t>
            </a:r>
          </a:p>
        </p:txBody>
      </p:sp>
      <p:sp>
        <p:nvSpPr>
          <p:cNvPr id="17" name="CasellaDiTesto 16">
            <a:extLst>
              <a:ext uri="{FF2B5EF4-FFF2-40B4-BE49-F238E27FC236}">
                <a16:creationId xmlns:a16="http://schemas.microsoft.com/office/drawing/2014/main" id="{F6F09C31-1B7A-5B2E-0CC0-A491166695F5}"/>
              </a:ext>
            </a:extLst>
          </p:cNvPr>
          <p:cNvSpPr txBox="1"/>
          <p:nvPr/>
        </p:nvSpPr>
        <p:spPr>
          <a:xfrm>
            <a:off x="34869" y="5700771"/>
            <a:ext cx="12192000" cy="446597"/>
          </a:xfrm>
          <a:prstGeom prst="rect">
            <a:avLst/>
          </a:prstGeom>
          <a:noFill/>
        </p:spPr>
        <p:txBody>
          <a:bodyPr wrap="square">
            <a:spAutoFit/>
          </a:bodyPr>
          <a:lstStyle/>
          <a:p>
            <a:pPr marR="0" lvl="0" algn="just">
              <a:lnSpc>
                <a:spcPct val="107000"/>
              </a:lnSpc>
              <a:spcAft>
                <a:spcPts val="800"/>
              </a:spcAft>
            </a:pP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Grzegorczyk-Martin V,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Fréour</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T, De Bantel Finet A, Bonnet E, Merzouk M, Roset J, Roger V, </a:t>
            </a:r>
            <a:r>
              <a:rPr lang="en-US"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Cédrin</a:t>
            </a:r>
            <a:r>
              <a:rPr lang="en-US"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-Durnerin I, Wainer R, Avril C, Landais P. IVF outcomes in patients with a history of bariatric surgery: a multicenter retrospective cohort study.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Hum</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2020 </a:t>
            </a:r>
            <a:r>
              <a:rPr lang="it-IT" sz="11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Dec</a:t>
            </a:r>
            <a:r>
              <a:rPr lang="it-IT" sz="11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1;35(12):2755-2762.</a:t>
            </a:r>
          </a:p>
        </p:txBody>
      </p:sp>
      <p:pic>
        <p:nvPicPr>
          <p:cNvPr id="5" name="Immagine 4">
            <a:extLst>
              <a:ext uri="{FF2B5EF4-FFF2-40B4-BE49-F238E27FC236}">
                <a16:creationId xmlns:a16="http://schemas.microsoft.com/office/drawing/2014/main" id="{F6C5D47F-FE71-772F-1D47-C44C83CA1C38}"/>
              </a:ext>
            </a:extLst>
          </p:cNvPr>
          <p:cNvPicPr>
            <a:picLocks noChangeAspect="1"/>
          </p:cNvPicPr>
          <p:nvPr/>
        </p:nvPicPr>
        <p:blipFill>
          <a:blip r:embed="rId4"/>
          <a:stretch>
            <a:fillRect/>
          </a:stretch>
        </p:blipFill>
        <p:spPr>
          <a:xfrm>
            <a:off x="6096000" y="952566"/>
            <a:ext cx="5784644" cy="2336545"/>
          </a:xfrm>
          <a:prstGeom prst="rect">
            <a:avLst/>
          </a:prstGeom>
        </p:spPr>
      </p:pic>
      <p:pic>
        <p:nvPicPr>
          <p:cNvPr id="7" name="Immagine 6">
            <a:extLst>
              <a:ext uri="{FF2B5EF4-FFF2-40B4-BE49-F238E27FC236}">
                <a16:creationId xmlns:a16="http://schemas.microsoft.com/office/drawing/2014/main" id="{2890C88B-B3EC-CA19-3363-E80C6D7F6E77}"/>
              </a:ext>
            </a:extLst>
          </p:cNvPr>
          <p:cNvPicPr>
            <a:picLocks noChangeAspect="1"/>
          </p:cNvPicPr>
          <p:nvPr/>
        </p:nvPicPr>
        <p:blipFill>
          <a:blip r:embed="rId5"/>
          <a:stretch>
            <a:fillRect/>
          </a:stretch>
        </p:blipFill>
        <p:spPr>
          <a:xfrm>
            <a:off x="45747" y="1924692"/>
            <a:ext cx="5901226" cy="3524327"/>
          </a:xfrm>
          <a:prstGeom prst="rect">
            <a:avLst/>
          </a:prstGeom>
        </p:spPr>
      </p:pic>
      <p:sp>
        <p:nvSpPr>
          <p:cNvPr id="10" name="CasellaDiTesto 9">
            <a:extLst>
              <a:ext uri="{FF2B5EF4-FFF2-40B4-BE49-F238E27FC236}">
                <a16:creationId xmlns:a16="http://schemas.microsoft.com/office/drawing/2014/main" id="{C1AAC44E-031D-B0A5-9165-8D397055573A}"/>
              </a:ext>
            </a:extLst>
          </p:cNvPr>
          <p:cNvSpPr txBox="1"/>
          <p:nvPr/>
        </p:nvSpPr>
        <p:spPr>
          <a:xfrm>
            <a:off x="6020583" y="3313525"/>
            <a:ext cx="6125670" cy="2492990"/>
          </a:xfrm>
          <a:prstGeom prst="rect">
            <a:avLst/>
          </a:prstGeom>
          <a:noFill/>
        </p:spPr>
        <p:txBody>
          <a:bodyPr wrap="square">
            <a:spAutoFit/>
          </a:bodyPr>
          <a:lstStyle/>
          <a:p>
            <a:pPr marL="171450" indent="-171450">
              <a:buFont typeface="Arial" panose="020B0604020202020204" pitchFamily="34" charset="0"/>
              <a:buChar char="•"/>
            </a:pPr>
            <a:r>
              <a:rPr lang="en-US" sz="1200" dirty="0"/>
              <a:t>No significant difference in CLBR between the operated Group 1 patients and the two non-operated Groups 2 and 3 was observed (22.9%, 25.9%, and 12.0%, in Groups 1, 2 and 3, respectively).</a:t>
            </a:r>
          </a:p>
          <a:p>
            <a:pPr marL="171450" indent="-171450">
              <a:buFont typeface="Arial" panose="020B0604020202020204" pitchFamily="34" charset="0"/>
              <a:buChar char="•"/>
            </a:pPr>
            <a:r>
              <a:rPr lang="en-US" sz="1200" dirty="0"/>
              <a:t> No significant difference in average number of mature oocytes and embryos obtained was observed among the three groups. </a:t>
            </a:r>
          </a:p>
          <a:p>
            <a:pPr marL="171450" indent="-171450">
              <a:buFont typeface="Arial" panose="020B0604020202020204" pitchFamily="34" charset="0"/>
              <a:buChar char="•"/>
            </a:pPr>
            <a:r>
              <a:rPr lang="en-US" sz="1200" dirty="0"/>
              <a:t>The implantation rates were not different between Groups 1 and 2 and although lower (6.9%) in obese women of Group 3, this difference was not statistically significant. </a:t>
            </a:r>
          </a:p>
          <a:p>
            <a:pPr marL="171450" indent="-171450">
              <a:buFont typeface="Arial" panose="020B0604020202020204" pitchFamily="34" charset="0"/>
              <a:buChar char="•"/>
            </a:pPr>
            <a:r>
              <a:rPr lang="en-US" sz="1200" dirty="0"/>
              <a:t>Miscarriage rates in Groups 1, 2 and 3 were 38.7%, 35.8% and 56.5%, respectively (P0.256). </a:t>
            </a:r>
            <a:r>
              <a:rPr lang="en-US" sz="1200" b="1" dirty="0">
                <a:solidFill>
                  <a:srgbClr val="CC00CC"/>
                </a:solidFill>
                <a:effectLst>
                  <a:outerShdw blurRad="38100" dist="38100" dir="2700000" algn="tl">
                    <a:srgbClr val="000000">
                      <a:alpha val="43137"/>
                    </a:srgbClr>
                  </a:outerShdw>
                </a:effectLst>
              </a:rPr>
              <a:t>Live birth rate per transfer in obese patients </a:t>
            </a:r>
            <a:r>
              <a:rPr lang="en-US" sz="1200" dirty="0"/>
              <a:t>was significantly </a:t>
            </a:r>
            <a:r>
              <a:rPr lang="en-US" sz="1200" b="1" dirty="0">
                <a:solidFill>
                  <a:srgbClr val="CC00CC"/>
                </a:solidFill>
              </a:rPr>
              <a:t>lower</a:t>
            </a:r>
            <a:r>
              <a:rPr lang="en-US" sz="1200" dirty="0"/>
              <a:t> compared to the other two groups .</a:t>
            </a:r>
          </a:p>
          <a:p>
            <a:pPr marL="171450" indent="-171450">
              <a:buFont typeface="Arial" panose="020B0604020202020204" pitchFamily="34" charset="0"/>
              <a:buChar char="•"/>
            </a:pPr>
            <a:r>
              <a:rPr lang="en-US" sz="1200" dirty="0"/>
              <a:t>Multivariate analysis revealed that a </a:t>
            </a:r>
            <a:r>
              <a:rPr lang="en-US" sz="1200" b="1" dirty="0">
                <a:solidFill>
                  <a:srgbClr val="CC00CC"/>
                </a:solidFill>
              </a:rPr>
              <a:t>1-unit lower BMI increased the chances of live birth by 9%. In operated women, a significantly smaller weight for gestational age was observed in newborns of Group 1 compared to Group 3 </a:t>
            </a:r>
            <a:r>
              <a:rPr lang="en-US" sz="1200" dirty="0"/>
              <a:t>(P 0.04).</a:t>
            </a:r>
            <a:endParaRPr lang="it-IT" sz="1200" dirty="0"/>
          </a:p>
        </p:txBody>
      </p:sp>
    </p:spTree>
    <p:extLst>
      <p:ext uri="{BB962C8B-B14F-4D97-AF65-F5344CB8AC3E}">
        <p14:creationId xmlns:p14="http://schemas.microsoft.com/office/powerpoint/2010/main" val="52204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3EF87-2A36-F837-3B0A-3A5EE6B05C0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5B93CEF7-5460-A1CC-45E3-52716ECFCA82}"/>
              </a:ext>
            </a:extLst>
          </p:cNvPr>
          <p:cNvPicPr>
            <a:picLocks noChangeAspect="1"/>
          </p:cNvPicPr>
          <p:nvPr/>
        </p:nvPicPr>
        <p:blipFill>
          <a:blip r:embed="rId2"/>
          <a:stretch>
            <a:fillRect/>
          </a:stretch>
        </p:blipFill>
        <p:spPr>
          <a:xfrm rot="3283932">
            <a:off x="7227936" y="362301"/>
            <a:ext cx="691436" cy="432147"/>
          </a:xfrm>
          <a:prstGeom prst="rect">
            <a:avLst/>
          </a:prstGeom>
        </p:spPr>
      </p:pic>
      <p:sp>
        <p:nvSpPr>
          <p:cNvPr id="4" name="CasellaDiTesto 3">
            <a:extLst>
              <a:ext uri="{FF2B5EF4-FFF2-40B4-BE49-F238E27FC236}">
                <a16:creationId xmlns:a16="http://schemas.microsoft.com/office/drawing/2014/main" id="{131A7F55-AE44-51CB-1724-AC5CE062BB46}"/>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BE5B418C-22BE-40FC-8541-DBACA32FE506}"/>
              </a:ext>
            </a:extLst>
          </p:cNvPr>
          <p:cNvSpPr txBox="1"/>
          <p:nvPr/>
        </p:nvSpPr>
        <p:spPr>
          <a:xfrm>
            <a:off x="7630102" y="62071"/>
            <a:ext cx="4547724"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9" name="Immagine 8">
            <a:extLst>
              <a:ext uri="{FF2B5EF4-FFF2-40B4-BE49-F238E27FC236}">
                <a16:creationId xmlns:a16="http://schemas.microsoft.com/office/drawing/2014/main" id="{B09CC4B8-715D-815F-6958-8CB79E77EA3D}"/>
              </a:ext>
            </a:extLst>
          </p:cNvPr>
          <p:cNvPicPr>
            <a:picLocks noChangeAspect="1"/>
          </p:cNvPicPr>
          <p:nvPr/>
        </p:nvPicPr>
        <p:blipFill>
          <a:blip r:embed="rId3"/>
          <a:stretch>
            <a:fillRect/>
          </a:stretch>
        </p:blipFill>
        <p:spPr>
          <a:xfrm>
            <a:off x="14174" y="448001"/>
            <a:ext cx="4392554" cy="1630687"/>
          </a:xfrm>
          <a:prstGeom prst="rect">
            <a:avLst/>
          </a:prstGeom>
        </p:spPr>
      </p:pic>
      <p:sp>
        <p:nvSpPr>
          <p:cNvPr id="11" name="CasellaDiTesto 10">
            <a:extLst>
              <a:ext uri="{FF2B5EF4-FFF2-40B4-BE49-F238E27FC236}">
                <a16:creationId xmlns:a16="http://schemas.microsoft.com/office/drawing/2014/main" id="{887A92A4-6015-B5A8-5FA9-723760FE801C}"/>
              </a:ext>
            </a:extLst>
          </p:cNvPr>
          <p:cNvSpPr txBox="1"/>
          <p:nvPr/>
        </p:nvSpPr>
        <p:spPr>
          <a:xfrm>
            <a:off x="3270540" y="1263344"/>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2023</a:t>
            </a:r>
          </a:p>
        </p:txBody>
      </p:sp>
      <p:pic>
        <p:nvPicPr>
          <p:cNvPr id="12" name="Immagine 11">
            <a:extLst>
              <a:ext uri="{FF2B5EF4-FFF2-40B4-BE49-F238E27FC236}">
                <a16:creationId xmlns:a16="http://schemas.microsoft.com/office/drawing/2014/main" id="{1E1DC804-B98F-42E3-5DD9-1E91E708E7B1}"/>
              </a:ext>
            </a:extLst>
          </p:cNvPr>
          <p:cNvPicPr>
            <a:picLocks noChangeAspect="1"/>
          </p:cNvPicPr>
          <p:nvPr/>
        </p:nvPicPr>
        <p:blipFill>
          <a:blip r:embed="rId4"/>
          <a:stretch>
            <a:fillRect/>
          </a:stretch>
        </p:blipFill>
        <p:spPr>
          <a:xfrm>
            <a:off x="6272704" y="843824"/>
            <a:ext cx="5683250" cy="4921250"/>
          </a:xfrm>
          <a:prstGeom prst="rect">
            <a:avLst/>
          </a:prstGeom>
        </p:spPr>
      </p:pic>
      <p:sp>
        <p:nvSpPr>
          <p:cNvPr id="14" name="CasellaDiTesto 13">
            <a:extLst>
              <a:ext uri="{FF2B5EF4-FFF2-40B4-BE49-F238E27FC236}">
                <a16:creationId xmlns:a16="http://schemas.microsoft.com/office/drawing/2014/main" id="{72A3991B-AFC2-775F-AF66-48A2B30DB429}"/>
              </a:ext>
            </a:extLst>
          </p:cNvPr>
          <p:cNvSpPr txBox="1"/>
          <p:nvPr/>
        </p:nvSpPr>
        <p:spPr>
          <a:xfrm>
            <a:off x="-29670" y="2078688"/>
            <a:ext cx="6125670" cy="2865400"/>
          </a:xfrm>
          <a:prstGeom prst="rect">
            <a:avLst/>
          </a:prstGeom>
          <a:noFill/>
        </p:spPr>
        <p:txBody>
          <a:bodyPr wrap="square">
            <a:spAutoFit/>
          </a:bodyPr>
          <a:lstStyle/>
          <a:p>
            <a:pPr marL="171450" marR="0" indent="-171450" algn="just">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study aims to estimate the time</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to pregnancy and live birth and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evaluate the effect of</a:t>
            </a:r>
            <a:r>
              <a:rPr lang="it-IT" sz="1200" b="1" kern="1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it-IT" sz="1200" b="1" kern="100" dirty="0" err="1">
                <a:solidFill>
                  <a:srgbClr val="CC00CC"/>
                </a:solidFill>
                <a:latin typeface="Calibri" panose="020F0502020204030204" pitchFamily="34" charset="0"/>
                <a:ea typeface="Calibri" panose="020F0502020204030204" pitchFamily="34" charset="0"/>
                <a:cs typeface="Times New Roman" panose="02020603050405020304" pitchFamily="18" charset="0"/>
              </a:rPr>
              <a:t>recurrent</a:t>
            </a:r>
            <a:r>
              <a:rPr lang="it-IT" sz="1200" b="1" kern="1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weight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regain in women with a history of MBS</a:t>
            </a:r>
            <a:r>
              <a:rPr lang="it-IT" sz="1200" b="1" kern="100" dirty="0">
                <a:solidFill>
                  <a:srgbClr val="CC00CC"/>
                </a:solidFill>
                <a:latin typeface="Calibri" panose="020F0502020204030204" pitchFamily="34" charset="0"/>
                <a:ea typeface="Calibri" panose="020F0502020204030204" pitchFamily="34" charset="0"/>
                <a:cs typeface="Times New Roman" panose="02020603050405020304" pitchFamily="18" charset="0"/>
              </a:rPr>
              <a:t>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who underwent in vitro fertilization (IVF) treatments.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All patients with previous BS who underwent IVF treatment in a tertiary university-affiliated hospital between 2013 and 2022 were included.</a:t>
            </a:r>
          </a:p>
          <a:p>
            <a:pPr marR="0" algn="just">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Women who maintained their nadir BMI following MBS had nearly twice the chance of achieving a clinical pregnancy (HR 1.967, 95% CI: 1.026–3.771, p = 0.042) and were approximately three times more likely to achieve a live birth (2.864, 95% CI: 1.196–6.859, p = 0.018) than those who regained at least three points of BMI. </a:t>
            </a:r>
          </a:p>
          <a:p>
            <a:pPr marR="0" algn="just">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Aft>
                <a:spcPts val="800"/>
              </a:spcAft>
              <a:buFont typeface="Arial" panose="020B0604020202020204" pitchFamily="34" charset="0"/>
              <a:buChar char="•"/>
            </a:pPr>
            <a:r>
              <a:rPr lang="en-US" sz="1200" b="1" kern="100" dirty="0">
                <a:solidFill>
                  <a:srgbClr val="CC00CC"/>
                </a:solidFill>
                <a:latin typeface="Calibri" panose="020F0502020204030204" pitchFamily="34" charset="0"/>
                <a:ea typeface="Calibri" panose="020F0502020204030204" pitchFamily="34" charset="0"/>
                <a:cs typeface="Times New Roman" panose="02020603050405020304" pitchFamily="18" charset="0"/>
              </a:rPr>
              <a:t>Recurrent w</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eight gain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after BS is associated with a </a:t>
            </a:r>
            <a:r>
              <a:rPr lang="en-US" sz="1200" b="1"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lower rate of live births and prolonged time to achieve clinical pregnancy and live birth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asellaDiTesto 15">
            <a:extLst>
              <a:ext uri="{FF2B5EF4-FFF2-40B4-BE49-F238E27FC236}">
                <a16:creationId xmlns:a16="http://schemas.microsoft.com/office/drawing/2014/main" id="{D8F087C0-BB6B-B0B1-13BC-634B0BC3D2E5}"/>
              </a:ext>
            </a:extLst>
          </p:cNvPr>
          <p:cNvSpPr txBox="1"/>
          <p:nvPr/>
        </p:nvSpPr>
        <p:spPr>
          <a:xfrm>
            <a:off x="0" y="5883371"/>
            <a:ext cx="12123879" cy="261610"/>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Zemer-Tov B, Ziv-Baran T, Igawa M, Lieberman G, Orvieto R,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Machtinger</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R. Weight Regain following Bariatric Surgery and in vitro Fertilization Outcomes. </a:t>
            </a:r>
            <a:r>
              <a:rPr lang="it-IT"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Obes</a:t>
            </a:r>
            <a:r>
              <a:rPr lang="it-IT"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Facts</a:t>
            </a:r>
            <a:r>
              <a:rPr lang="it-IT"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2024;17(6):593-601. </a:t>
            </a:r>
            <a:endParaRPr lang="it-IT" sz="1100" dirty="0">
              <a:solidFill>
                <a:srgbClr val="CC00CC"/>
              </a:solidFill>
            </a:endParaRPr>
          </a:p>
        </p:txBody>
      </p:sp>
    </p:spTree>
    <p:extLst>
      <p:ext uri="{BB962C8B-B14F-4D97-AF65-F5344CB8AC3E}">
        <p14:creationId xmlns:p14="http://schemas.microsoft.com/office/powerpoint/2010/main" val="390943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7B1F0-D673-5015-2E46-261F396EC941}"/>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9242B04-CD81-AD30-352A-4CEEA91E4568}"/>
              </a:ext>
            </a:extLst>
          </p:cNvPr>
          <p:cNvPicPr>
            <a:picLocks noChangeAspect="1"/>
          </p:cNvPicPr>
          <p:nvPr/>
        </p:nvPicPr>
        <p:blipFill>
          <a:blip r:embed="rId2"/>
          <a:stretch>
            <a:fillRect/>
          </a:stretch>
        </p:blipFill>
        <p:spPr>
          <a:xfrm rot="3283932">
            <a:off x="7367371" y="177851"/>
            <a:ext cx="691436" cy="432147"/>
          </a:xfrm>
          <a:prstGeom prst="rect">
            <a:avLst/>
          </a:prstGeom>
        </p:spPr>
      </p:pic>
      <p:sp>
        <p:nvSpPr>
          <p:cNvPr id="4" name="CasellaDiTesto 3">
            <a:extLst>
              <a:ext uri="{FF2B5EF4-FFF2-40B4-BE49-F238E27FC236}">
                <a16:creationId xmlns:a16="http://schemas.microsoft.com/office/drawing/2014/main" id="{AC7871DF-299B-B0CC-1F45-0CF9EC1A8341}"/>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FF84291D-9EC3-F340-D877-ED43C643E6C0}"/>
              </a:ext>
            </a:extLst>
          </p:cNvPr>
          <p:cNvSpPr txBox="1"/>
          <p:nvPr/>
        </p:nvSpPr>
        <p:spPr>
          <a:xfrm>
            <a:off x="7713089" y="1415"/>
            <a:ext cx="4547724"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pic>
        <p:nvPicPr>
          <p:cNvPr id="9" name="Immagine 8">
            <a:extLst>
              <a:ext uri="{FF2B5EF4-FFF2-40B4-BE49-F238E27FC236}">
                <a16:creationId xmlns:a16="http://schemas.microsoft.com/office/drawing/2014/main" id="{A1CF1DDE-14A1-4651-A64E-ACEF30B21D08}"/>
              </a:ext>
            </a:extLst>
          </p:cNvPr>
          <p:cNvPicPr>
            <a:picLocks noChangeAspect="1"/>
          </p:cNvPicPr>
          <p:nvPr/>
        </p:nvPicPr>
        <p:blipFill>
          <a:blip r:embed="rId3"/>
          <a:stretch>
            <a:fillRect/>
          </a:stretch>
        </p:blipFill>
        <p:spPr>
          <a:xfrm>
            <a:off x="14174" y="448001"/>
            <a:ext cx="4392554" cy="1630687"/>
          </a:xfrm>
          <a:prstGeom prst="rect">
            <a:avLst/>
          </a:prstGeom>
        </p:spPr>
      </p:pic>
      <p:sp>
        <p:nvSpPr>
          <p:cNvPr id="11" name="CasellaDiTesto 10">
            <a:extLst>
              <a:ext uri="{FF2B5EF4-FFF2-40B4-BE49-F238E27FC236}">
                <a16:creationId xmlns:a16="http://schemas.microsoft.com/office/drawing/2014/main" id="{04B0AF4F-41C6-2286-727B-4A37D83D06EB}"/>
              </a:ext>
            </a:extLst>
          </p:cNvPr>
          <p:cNvSpPr txBox="1"/>
          <p:nvPr/>
        </p:nvSpPr>
        <p:spPr>
          <a:xfrm>
            <a:off x="3270540" y="1263344"/>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2023</a:t>
            </a:r>
          </a:p>
        </p:txBody>
      </p:sp>
      <p:sp>
        <p:nvSpPr>
          <p:cNvPr id="3" name="CasellaDiTesto 2">
            <a:extLst>
              <a:ext uri="{FF2B5EF4-FFF2-40B4-BE49-F238E27FC236}">
                <a16:creationId xmlns:a16="http://schemas.microsoft.com/office/drawing/2014/main" id="{C8BB793B-A402-3AC6-E415-C915A14D0D66}"/>
              </a:ext>
            </a:extLst>
          </p:cNvPr>
          <p:cNvSpPr txBox="1"/>
          <p:nvPr/>
        </p:nvSpPr>
        <p:spPr>
          <a:xfrm>
            <a:off x="0" y="5883371"/>
            <a:ext cx="12123879" cy="261610"/>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Zemer-Tov B, Ziv-Baran T, Igawa M, Lieberman G, Orvieto R,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Machtinger</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R. Weight Regain following Bariatric Surgery and in vitro Fertilization Outcomes. </a:t>
            </a:r>
            <a:r>
              <a:rPr lang="it-IT"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Obes</a:t>
            </a:r>
            <a:r>
              <a:rPr lang="it-IT"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Facts</a:t>
            </a:r>
            <a:r>
              <a:rPr lang="it-IT"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2024;17(6):593-601. </a:t>
            </a:r>
            <a:endParaRPr lang="it-IT" sz="1100" dirty="0">
              <a:solidFill>
                <a:srgbClr val="CC00CC"/>
              </a:solidFill>
            </a:endParaRPr>
          </a:p>
        </p:txBody>
      </p:sp>
      <p:pic>
        <p:nvPicPr>
          <p:cNvPr id="5" name="Immagine 4">
            <a:extLst>
              <a:ext uri="{FF2B5EF4-FFF2-40B4-BE49-F238E27FC236}">
                <a16:creationId xmlns:a16="http://schemas.microsoft.com/office/drawing/2014/main" id="{816B9D8D-93EB-2B0E-4ED0-E0D19EF04937}"/>
              </a:ext>
            </a:extLst>
          </p:cNvPr>
          <p:cNvPicPr>
            <a:picLocks noChangeAspect="1"/>
          </p:cNvPicPr>
          <p:nvPr/>
        </p:nvPicPr>
        <p:blipFill>
          <a:blip r:embed="rId4"/>
          <a:stretch>
            <a:fillRect/>
          </a:stretch>
        </p:blipFill>
        <p:spPr>
          <a:xfrm>
            <a:off x="4340944" y="614835"/>
            <a:ext cx="4014770" cy="2780832"/>
          </a:xfrm>
          <a:prstGeom prst="rect">
            <a:avLst/>
          </a:prstGeom>
        </p:spPr>
      </p:pic>
      <p:pic>
        <p:nvPicPr>
          <p:cNvPr id="6" name="Immagine 5">
            <a:extLst>
              <a:ext uri="{FF2B5EF4-FFF2-40B4-BE49-F238E27FC236}">
                <a16:creationId xmlns:a16="http://schemas.microsoft.com/office/drawing/2014/main" id="{ADD305B5-8A87-D505-B018-32463E3A0C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96285" y="892332"/>
            <a:ext cx="3764487" cy="2511725"/>
          </a:xfrm>
          <a:prstGeom prst="rect">
            <a:avLst/>
          </a:prstGeom>
          <a:noFill/>
          <a:ln>
            <a:noFill/>
          </a:ln>
        </p:spPr>
      </p:pic>
      <p:pic>
        <p:nvPicPr>
          <p:cNvPr id="7" name="Immagine 6">
            <a:extLst>
              <a:ext uri="{FF2B5EF4-FFF2-40B4-BE49-F238E27FC236}">
                <a16:creationId xmlns:a16="http://schemas.microsoft.com/office/drawing/2014/main" id="{412D5493-A21C-47F3-E4B5-0974712BDB80}"/>
              </a:ext>
            </a:extLst>
          </p:cNvPr>
          <p:cNvPicPr>
            <a:picLocks noChangeAspect="1"/>
          </p:cNvPicPr>
          <p:nvPr/>
        </p:nvPicPr>
        <p:blipFill>
          <a:blip r:embed="rId6"/>
          <a:srcRect l="6587" t="5707" r="5750" b="5201"/>
          <a:stretch/>
        </p:blipFill>
        <p:spPr>
          <a:xfrm>
            <a:off x="4387508" y="3429000"/>
            <a:ext cx="3843717" cy="2516099"/>
          </a:xfrm>
          <a:prstGeom prst="rect">
            <a:avLst/>
          </a:prstGeom>
        </p:spPr>
      </p:pic>
      <p:sp>
        <p:nvSpPr>
          <p:cNvPr id="13" name="CasellaDiTesto 12">
            <a:extLst>
              <a:ext uri="{FF2B5EF4-FFF2-40B4-BE49-F238E27FC236}">
                <a16:creationId xmlns:a16="http://schemas.microsoft.com/office/drawing/2014/main" id="{E629037F-64BB-496D-27D2-E776CDE971E9}"/>
              </a:ext>
            </a:extLst>
          </p:cNvPr>
          <p:cNvSpPr txBox="1"/>
          <p:nvPr/>
        </p:nvSpPr>
        <p:spPr>
          <a:xfrm>
            <a:off x="6944825" y="4131881"/>
            <a:ext cx="5215947" cy="676467"/>
          </a:xfrm>
          <a:prstGeom prst="rect">
            <a:avLst/>
          </a:prstGeom>
          <a:noFill/>
        </p:spPr>
        <p:txBody>
          <a:bodyPr wrap="square">
            <a:spAutoFit/>
          </a:bodyPr>
          <a:lstStyle/>
          <a:p>
            <a:pPr marL="0" marR="0" algn="just">
              <a:lnSpc>
                <a:spcPct val="107000"/>
              </a:lnSpc>
              <a:spcAft>
                <a:spcPts val="8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Cumulative pregnancy rates of positive </a:t>
            </a:r>
            <a:r>
              <a:rPr lang="it-IT" sz="1200" b="1" kern="100" dirty="0">
                <a:effectLst/>
                <a:latin typeface="Calibri" panose="020F0502020204030204" pitchFamily="34" charset="0"/>
                <a:ea typeface="Calibri" panose="020F0502020204030204" pitchFamily="34" charset="0"/>
                <a:cs typeface="Times New Roman" panose="02020603050405020304" pitchFamily="18" charset="0"/>
              </a:rPr>
              <a:t>β</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kern="100" dirty="0" err="1">
                <a:effectLst/>
                <a:latin typeface="Calibri" panose="020F0502020204030204" pitchFamily="34" charset="0"/>
                <a:ea typeface="Calibri" panose="020F0502020204030204" pitchFamily="34" charset="0"/>
                <a:cs typeface="Times New Roman" panose="02020603050405020304" pitchFamily="18" charset="0"/>
              </a:rPr>
              <a:t>hCG</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 clinical pregnancy (b), and live birth (c) in women who gained less than 3 kg/m2 and in women who gained more.</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asellaDiTesto 15">
            <a:extLst>
              <a:ext uri="{FF2B5EF4-FFF2-40B4-BE49-F238E27FC236}">
                <a16:creationId xmlns:a16="http://schemas.microsoft.com/office/drawing/2014/main" id="{82788FDC-EAD8-6FF4-2F36-96FFF73C539F}"/>
              </a:ext>
            </a:extLst>
          </p:cNvPr>
          <p:cNvSpPr txBox="1"/>
          <p:nvPr/>
        </p:nvSpPr>
        <p:spPr>
          <a:xfrm>
            <a:off x="-9610" y="2764778"/>
            <a:ext cx="4406728" cy="1569660"/>
          </a:xfrm>
          <a:prstGeom prst="rect">
            <a:avLst/>
          </a:prstGeom>
          <a:noFill/>
        </p:spPr>
        <p:txBody>
          <a:bodyPr wrap="square">
            <a:spAutoFit/>
          </a:bodyPr>
          <a:lstStyle/>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The high prevalence of weight regain after BS, along with our essential finding that a relatively small regain is sufficient to negatively affect the rates of both clinical pregnancies and live births, is disturbing and merits medical attention. </a:t>
            </a:r>
          </a:p>
          <a:p>
            <a:pPr algn="just"/>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This study suggests rates and a detailed timeframe for pregnancy and live births among patients undergoing IVF after BS for both physicians and patients.</a:t>
            </a:r>
            <a:endParaRPr lang="it-IT" sz="1200" dirty="0"/>
          </a:p>
        </p:txBody>
      </p:sp>
    </p:spTree>
    <p:extLst>
      <p:ext uri="{BB962C8B-B14F-4D97-AF65-F5344CB8AC3E}">
        <p14:creationId xmlns:p14="http://schemas.microsoft.com/office/powerpoint/2010/main" val="4188757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0741A-8E78-57BB-A0F2-D2F60A2A4984}"/>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F73AEF9-F0A4-E931-6A93-DF4CB2F8CCA5}"/>
              </a:ext>
            </a:extLst>
          </p:cNvPr>
          <p:cNvPicPr>
            <a:picLocks noChangeAspect="1"/>
          </p:cNvPicPr>
          <p:nvPr/>
        </p:nvPicPr>
        <p:blipFill>
          <a:blip r:embed="rId2"/>
          <a:stretch>
            <a:fillRect/>
          </a:stretch>
        </p:blipFill>
        <p:spPr>
          <a:xfrm rot="3283932">
            <a:off x="7367371" y="177851"/>
            <a:ext cx="691436" cy="432147"/>
          </a:xfrm>
          <a:prstGeom prst="rect">
            <a:avLst/>
          </a:prstGeom>
        </p:spPr>
      </p:pic>
      <p:sp>
        <p:nvSpPr>
          <p:cNvPr id="4" name="CasellaDiTesto 3">
            <a:extLst>
              <a:ext uri="{FF2B5EF4-FFF2-40B4-BE49-F238E27FC236}">
                <a16:creationId xmlns:a16="http://schemas.microsoft.com/office/drawing/2014/main" id="{751B2D8C-3AF1-4FB1-FA1A-1F91CBD2728B}"/>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0C9ACF6E-0786-8EC2-D1D0-33FDF9B80A1D}"/>
              </a:ext>
            </a:extLst>
          </p:cNvPr>
          <p:cNvSpPr txBox="1"/>
          <p:nvPr/>
        </p:nvSpPr>
        <p:spPr>
          <a:xfrm>
            <a:off x="7713089" y="1415"/>
            <a:ext cx="4547724"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sp>
        <p:nvSpPr>
          <p:cNvPr id="3" name="CasellaDiTesto 2">
            <a:extLst>
              <a:ext uri="{FF2B5EF4-FFF2-40B4-BE49-F238E27FC236}">
                <a16:creationId xmlns:a16="http://schemas.microsoft.com/office/drawing/2014/main" id="{89D85CD0-5D76-9112-A3A1-53D1C7414B2E}"/>
              </a:ext>
            </a:extLst>
          </p:cNvPr>
          <p:cNvSpPr txBox="1"/>
          <p:nvPr/>
        </p:nvSpPr>
        <p:spPr>
          <a:xfrm>
            <a:off x="0" y="5721530"/>
            <a:ext cx="12123879" cy="430887"/>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Nilsson-Condori E, Mattsson K, Thurin-Kjellberg A,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Hedenbro</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JL, Friberg B. Outcomes of in-vitro fertilization after bariatric surgery: a national register-based case-control study. Hum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2022 Sep 30;37(10):2474-2481.</a:t>
            </a:r>
            <a:endParaRPr lang="it-IT" sz="1100" dirty="0">
              <a:solidFill>
                <a:srgbClr val="CC00CC"/>
              </a:solidFill>
            </a:endParaRPr>
          </a:p>
        </p:txBody>
      </p:sp>
      <p:pic>
        <p:nvPicPr>
          <p:cNvPr id="10" name="Immagine 9">
            <a:extLst>
              <a:ext uri="{FF2B5EF4-FFF2-40B4-BE49-F238E27FC236}">
                <a16:creationId xmlns:a16="http://schemas.microsoft.com/office/drawing/2014/main" id="{EEC16A18-B126-EB65-36E1-2828A0BD602E}"/>
              </a:ext>
            </a:extLst>
          </p:cNvPr>
          <p:cNvPicPr>
            <a:picLocks noChangeAspect="1"/>
          </p:cNvPicPr>
          <p:nvPr/>
        </p:nvPicPr>
        <p:blipFill>
          <a:blip r:embed="rId3"/>
          <a:stretch>
            <a:fillRect/>
          </a:stretch>
        </p:blipFill>
        <p:spPr>
          <a:xfrm>
            <a:off x="0" y="587299"/>
            <a:ext cx="3834846" cy="1451894"/>
          </a:xfrm>
          <a:prstGeom prst="rect">
            <a:avLst/>
          </a:prstGeom>
        </p:spPr>
      </p:pic>
      <p:sp>
        <p:nvSpPr>
          <p:cNvPr id="12" name="CasellaDiTesto 11">
            <a:extLst>
              <a:ext uri="{FF2B5EF4-FFF2-40B4-BE49-F238E27FC236}">
                <a16:creationId xmlns:a16="http://schemas.microsoft.com/office/drawing/2014/main" id="{EB9B386F-469F-3FD4-9A08-AD57768D1715}"/>
              </a:ext>
            </a:extLst>
          </p:cNvPr>
          <p:cNvSpPr txBox="1"/>
          <p:nvPr/>
        </p:nvSpPr>
        <p:spPr>
          <a:xfrm>
            <a:off x="2819906" y="431253"/>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2022</a:t>
            </a:r>
          </a:p>
        </p:txBody>
      </p:sp>
      <p:sp>
        <p:nvSpPr>
          <p:cNvPr id="15" name="CasellaDiTesto 14">
            <a:extLst>
              <a:ext uri="{FF2B5EF4-FFF2-40B4-BE49-F238E27FC236}">
                <a16:creationId xmlns:a16="http://schemas.microsoft.com/office/drawing/2014/main" id="{0369E67F-AF7D-388A-1AC6-0D8C7FB611E0}"/>
              </a:ext>
            </a:extLst>
          </p:cNvPr>
          <p:cNvSpPr txBox="1"/>
          <p:nvPr/>
        </p:nvSpPr>
        <p:spPr>
          <a:xfrm>
            <a:off x="23761" y="2536773"/>
            <a:ext cx="3735345" cy="2282035"/>
          </a:xfrm>
          <a:prstGeom prst="rect">
            <a:avLst/>
          </a:prstGeom>
          <a:noFill/>
        </p:spPr>
        <p:txBody>
          <a:bodyPr wrap="square">
            <a:spAutoFit/>
          </a:bodyPr>
          <a:lstStyle/>
          <a:p>
            <a:pPr marL="285750" marR="0" indent="-285750" algn="just">
              <a:lnSpc>
                <a:spcPct val="107000"/>
              </a:lnSpc>
              <a:spcAft>
                <a:spcPts val="80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Swedish women between 18 and 45 years operated with BS, with at least one first started cycle of IVF after surgery, were included. </a:t>
            </a:r>
          </a:p>
          <a:p>
            <a:pPr marL="285750" marR="0" indent="-285750" algn="just">
              <a:lnSpc>
                <a:spcPct val="107000"/>
              </a:lnSpc>
              <a:spcAft>
                <a:spcPts val="80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For each woman having IVF after BS (n=153), up to five non-operated control women (n=744) starting their first IVF cycle during the study period were matched for age, parity and BMI at treatment. </a:t>
            </a:r>
          </a:p>
          <a:p>
            <a:pPr marL="285750" marR="0" indent="-285750" algn="just">
              <a:lnSpc>
                <a:spcPct val="107000"/>
              </a:lnSpc>
              <a:spcAft>
                <a:spcPts val="800"/>
              </a:spcAft>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primary outcome was the cumulative live birth rate (CLBR) after the first IVF cycle, defined as all live births after the first cycle including fresh and frozen embryo transfers.</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magine 18">
            <a:extLst>
              <a:ext uri="{FF2B5EF4-FFF2-40B4-BE49-F238E27FC236}">
                <a16:creationId xmlns:a16="http://schemas.microsoft.com/office/drawing/2014/main" id="{ABBCFEEA-7446-C459-68BC-407E7D030FC8}"/>
              </a:ext>
            </a:extLst>
          </p:cNvPr>
          <p:cNvPicPr>
            <a:picLocks noChangeAspect="1"/>
          </p:cNvPicPr>
          <p:nvPr/>
        </p:nvPicPr>
        <p:blipFill>
          <a:blip r:embed="rId4"/>
          <a:srcRect l="6069" t="1434" r="8751"/>
          <a:stretch/>
        </p:blipFill>
        <p:spPr>
          <a:xfrm>
            <a:off x="9029949" y="994814"/>
            <a:ext cx="3138290" cy="4682882"/>
          </a:xfrm>
          <a:prstGeom prst="rect">
            <a:avLst/>
          </a:prstGeom>
        </p:spPr>
      </p:pic>
      <p:pic>
        <p:nvPicPr>
          <p:cNvPr id="21" name="Immagine 20">
            <a:extLst>
              <a:ext uri="{FF2B5EF4-FFF2-40B4-BE49-F238E27FC236}">
                <a16:creationId xmlns:a16="http://schemas.microsoft.com/office/drawing/2014/main" id="{BC57A57E-0AD4-9C5A-B513-5123ABDB9139}"/>
              </a:ext>
            </a:extLst>
          </p:cNvPr>
          <p:cNvPicPr>
            <a:picLocks noChangeAspect="1"/>
          </p:cNvPicPr>
          <p:nvPr/>
        </p:nvPicPr>
        <p:blipFill>
          <a:blip r:embed="rId5"/>
          <a:stretch>
            <a:fillRect/>
          </a:stretch>
        </p:blipFill>
        <p:spPr>
          <a:xfrm>
            <a:off x="3830905" y="1294592"/>
            <a:ext cx="5127245" cy="3812271"/>
          </a:xfrm>
          <a:prstGeom prst="rect">
            <a:avLst/>
          </a:prstGeom>
        </p:spPr>
      </p:pic>
    </p:spTree>
    <p:extLst>
      <p:ext uri="{BB962C8B-B14F-4D97-AF65-F5344CB8AC3E}">
        <p14:creationId xmlns:p14="http://schemas.microsoft.com/office/powerpoint/2010/main" val="346258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B5DD9-01E1-9D55-8D16-BA73791D1E4A}"/>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656AC990-BF6F-903D-636D-FB96863A8953}"/>
              </a:ext>
            </a:extLst>
          </p:cNvPr>
          <p:cNvPicPr>
            <a:picLocks noChangeAspect="1"/>
          </p:cNvPicPr>
          <p:nvPr/>
        </p:nvPicPr>
        <p:blipFill>
          <a:blip r:embed="rId2"/>
          <a:stretch>
            <a:fillRect/>
          </a:stretch>
        </p:blipFill>
        <p:spPr>
          <a:xfrm rot="3283932">
            <a:off x="7367371" y="177851"/>
            <a:ext cx="691436" cy="432147"/>
          </a:xfrm>
          <a:prstGeom prst="rect">
            <a:avLst/>
          </a:prstGeom>
        </p:spPr>
      </p:pic>
      <p:sp>
        <p:nvSpPr>
          <p:cNvPr id="4" name="CasellaDiTesto 3">
            <a:extLst>
              <a:ext uri="{FF2B5EF4-FFF2-40B4-BE49-F238E27FC236}">
                <a16:creationId xmlns:a16="http://schemas.microsoft.com/office/drawing/2014/main" id="{06DC1381-509A-C78D-55E8-2AF69F287686}"/>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18C013AA-30B2-5F36-1280-7EA1C4E2921D}"/>
              </a:ext>
            </a:extLst>
          </p:cNvPr>
          <p:cNvSpPr txBox="1"/>
          <p:nvPr/>
        </p:nvSpPr>
        <p:spPr>
          <a:xfrm>
            <a:off x="7713089" y="1415"/>
            <a:ext cx="4547724"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sp>
        <p:nvSpPr>
          <p:cNvPr id="3" name="CasellaDiTesto 2">
            <a:extLst>
              <a:ext uri="{FF2B5EF4-FFF2-40B4-BE49-F238E27FC236}">
                <a16:creationId xmlns:a16="http://schemas.microsoft.com/office/drawing/2014/main" id="{F80C8D5D-6CA7-54C6-20DF-B96AC5861B76}"/>
              </a:ext>
            </a:extLst>
          </p:cNvPr>
          <p:cNvSpPr txBox="1"/>
          <p:nvPr/>
        </p:nvSpPr>
        <p:spPr>
          <a:xfrm>
            <a:off x="0" y="5737715"/>
            <a:ext cx="12123879" cy="430887"/>
          </a:xfrm>
          <a:prstGeom prst="rect">
            <a:avLst/>
          </a:prstGeom>
          <a:noFill/>
        </p:spPr>
        <p:txBody>
          <a:bodyPr wrap="square">
            <a:spAutoFit/>
          </a:bodyPr>
          <a:lstStyle/>
          <a:p>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Nilsson-Condori E, Mattsson K, Thurin-Kjellberg A,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Hedenbro</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JL, Friberg B. Outcomes of in-vitro fertilization after bariatric surgery: a national register-based case-control study. Hum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2022 Sep 30;37(10):2474-2481.</a:t>
            </a:r>
            <a:endParaRPr lang="it-IT" sz="1100" dirty="0">
              <a:solidFill>
                <a:srgbClr val="CC00CC"/>
              </a:solidFill>
            </a:endParaRPr>
          </a:p>
        </p:txBody>
      </p:sp>
      <p:pic>
        <p:nvPicPr>
          <p:cNvPr id="10" name="Immagine 9">
            <a:extLst>
              <a:ext uri="{FF2B5EF4-FFF2-40B4-BE49-F238E27FC236}">
                <a16:creationId xmlns:a16="http://schemas.microsoft.com/office/drawing/2014/main" id="{966B840F-FE26-7F79-7C1A-68DE5B97397B}"/>
              </a:ext>
            </a:extLst>
          </p:cNvPr>
          <p:cNvPicPr>
            <a:picLocks noChangeAspect="1"/>
          </p:cNvPicPr>
          <p:nvPr/>
        </p:nvPicPr>
        <p:blipFill>
          <a:blip r:embed="rId3"/>
          <a:stretch>
            <a:fillRect/>
          </a:stretch>
        </p:blipFill>
        <p:spPr>
          <a:xfrm>
            <a:off x="0" y="587299"/>
            <a:ext cx="3834846" cy="1451894"/>
          </a:xfrm>
          <a:prstGeom prst="rect">
            <a:avLst/>
          </a:prstGeom>
        </p:spPr>
      </p:pic>
      <p:sp>
        <p:nvSpPr>
          <p:cNvPr id="12" name="CasellaDiTesto 11">
            <a:extLst>
              <a:ext uri="{FF2B5EF4-FFF2-40B4-BE49-F238E27FC236}">
                <a16:creationId xmlns:a16="http://schemas.microsoft.com/office/drawing/2014/main" id="{EB013287-65C6-8868-827B-20497B304D78}"/>
              </a:ext>
            </a:extLst>
          </p:cNvPr>
          <p:cNvSpPr txBox="1"/>
          <p:nvPr/>
        </p:nvSpPr>
        <p:spPr>
          <a:xfrm>
            <a:off x="2819906" y="431253"/>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2022</a:t>
            </a:r>
          </a:p>
        </p:txBody>
      </p:sp>
      <p:pic>
        <p:nvPicPr>
          <p:cNvPr id="5" name="Immagine 4">
            <a:extLst>
              <a:ext uri="{FF2B5EF4-FFF2-40B4-BE49-F238E27FC236}">
                <a16:creationId xmlns:a16="http://schemas.microsoft.com/office/drawing/2014/main" id="{84250CE8-2F52-4D6B-1D50-779396FFD2A5}"/>
              </a:ext>
            </a:extLst>
          </p:cNvPr>
          <p:cNvPicPr>
            <a:picLocks noChangeAspect="1"/>
          </p:cNvPicPr>
          <p:nvPr/>
        </p:nvPicPr>
        <p:blipFill>
          <a:blip r:embed="rId4"/>
          <a:srcRect l="1085" r="1254" b="11766"/>
          <a:stretch/>
        </p:blipFill>
        <p:spPr>
          <a:xfrm>
            <a:off x="5732296" y="924745"/>
            <a:ext cx="4959305" cy="3335100"/>
          </a:xfrm>
          <a:prstGeom prst="rect">
            <a:avLst/>
          </a:prstGeom>
        </p:spPr>
      </p:pic>
      <p:pic>
        <p:nvPicPr>
          <p:cNvPr id="6" name="Immagine 5">
            <a:extLst>
              <a:ext uri="{FF2B5EF4-FFF2-40B4-BE49-F238E27FC236}">
                <a16:creationId xmlns:a16="http://schemas.microsoft.com/office/drawing/2014/main" id="{63DB381F-A5E8-3B85-19B3-1B90D91CFB33}"/>
              </a:ext>
            </a:extLst>
          </p:cNvPr>
          <p:cNvPicPr>
            <a:picLocks noChangeAspect="1"/>
          </p:cNvPicPr>
          <p:nvPr/>
        </p:nvPicPr>
        <p:blipFill>
          <a:blip r:embed="rId5"/>
          <a:srcRect t="2917" b="27134"/>
          <a:stretch/>
        </p:blipFill>
        <p:spPr>
          <a:xfrm>
            <a:off x="5325151" y="4327922"/>
            <a:ext cx="5773593" cy="1341716"/>
          </a:xfrm>
          <a:prstGeom prst="rect">
            <a:avLst/>
          </a:prstGeom>
        </p:spPr>
      </p:pic>
      <p:sp>
        <p:nvSpPr>
          <p:cNvPr id="9" name="CasellaDiTesto 8">
            <a:extLst>
              <a:ext uri="{FF2B5EF4-FFF2-40B4-BE49-F238E27FC236}">
                <a16:creationId xmlns:a16="http://schemas.microsoft.com/office/drawing/2014/main" id="{49423A42-B8C8-6A47-92E7-A8A5B172C545}"/>
              </a:ext>
            </a:extLst>
          </p:cNvPr>
          <p:cNvSpPr txBox="1"/>
          <p:nvPr/>
        </p:nvSpPr>
        <p:spPr>
          <a:xfrm>
            <a:off x="23761" y="2228390"/>
            <a:ext cx="5301390" cy="2470163"/>
          </a:xfrm>
          <a:prstGeom prst="rect">
            <a:avLst/>
          </a:prstGeom>
          <a:noFill/>
        </p:spPr>
        <p:txBody>
          <a:bodyPr wrap="square">
            <a:spAutoFit/>
          </a:bodyPr>
          <a:lstStyle/>
          <a:p>
            <a:pPr marL="171450" marR="0" indent="-171450" algn="just">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this national register-based case–control study, no negative effect of previous BS on IVF outcomes were found. </a:t>
            </a:r>
          </a:p>
          <a:p>
            <a:pPr marR="0" algn="just">
              <a:lnSpc>
                <a:spcPct val="107000"/>
              </a:lnSpc>
              <a:spcAft>
                <a:spcPts val="800"/>
              </a:spcAft>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CLBRs in surgery-treated patients were on par (29.4%) with the rates among matched controls (33.1%), even though the number of retrieved oocytes, 7.6 vs 8.9, and</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frozen embryos, 1.0 vs 1.5, were significantly lower. </a:t>
            </a:r>
          </a:p>
          <a:p>
            <a:pPr marR="0" algn="just">
              <a:lnSpc>
                <a:spcPct val="107000"/>
              </a:lnSpc>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gn="just">
              <a:lnSpc>
                <a:spcPct val="107000"/>
              </a:lnSpc>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perinatal outcomes</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were also generally comparable. There was no increase in the</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prevalence of preterm birth or SGA; however, the mean birth weight</a:t>
            </a:r>
            <a:r>
              <a:rPr lang="it-IT" sz="1200" kern="100" dirty="0">
                <a:latin typeface="Calibri" panose="020F0502020204030204" pitchFamily="34" charset="0"/>
                <a:ea typeface="Calibri" panose="020F0502020204030204" pitchFamily="34" charset="0"/>
                <a:cs typeface="Times New Roman" panose="02020603050405020304" pitchFamily="18" charset="0"/>
              </a:rPr>
              <a:t>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was significantly lower in the children of BS patients.</a:t>
            </a: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034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8E2E-3A98-C74C-D117-291C9DF15477}"/>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4DD7704D-253B-AC12-6E7F-E46015A74E78}"/>
              </a:ext>
            </a:extLst>
          </p:cNvPr>
          <p:cNvPicPr>
            <a:picLocks noChangeAspect="1"/>
          </p:cNvPicPr>
          <p:nvPr/>
        </p:nvPicPr>
        <p:blipFill>
          <a:blip r:embed="rId2"/>
          <a:stretch>
            <a:fillRect/>
          </a:stretch>
        </p:blipFill>
        <p:spPr>
          <a:xfrm rot="3283932">
            <a:off x="7367371" y="177851"/>
            <a:ext cx="691436" cy="432147"/>
          </a:xfrm>
          <a:prstGeom prst="rect">
            <a:avLst/>
          </a:prstGeom>
        </p:spPr>
      </p:pic>
      <p:sp>
        <p:nvSpPr>
          <p:cNvPr id="4" name="CasellaDiTesto 3">
            <a:extLst>
              <a:ext uri="{FF2B5EF4-FFF2-40B4-BE49-F238E27FC236}">
                <a16:creationId xmlns:a16="http://schemas.microsoft.com/office/drawing/2014/main" id="{900F443F-8F0F-62D7-007D-1130953FFC14}"/>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E8BBBB08-7A6B-552A-E745-5E753626D9D3}"/>
              </a:ext>
            </a:extLst>
          </p:cNvPr>
          <p:cNvSpPr txBox="1"/>
          <p:nvPr/>
        </p:nvSpPr>
        <p:spPr>
          <a:xfrm>
            <a:off x="7713089" y="1415"/>
            <a:ext cx="4547724" cy="923330"/>
          </a:xfrm>
          <a:prstGeom prst="rect">
            <a:avLst/>
          </a:prstGeom>
          <a:noFill/>
        </p:spPr>
        <p:txBody>
          <a:bodyPr wrap="square" rtlCol="0">
            <a:spAutoFit/>
          </a:bodyPr>
          <a:lstStyle/>
          <a:p>
            <a:pPr algn="ctr"/>
            <a:r>
              <a:rPr lang="it-IT" b="1" dirty="0"/>
              <a:t>Impatto della Chirurgia Bariatrica e Metabolica  sulle procedure di Procreazione Medicalmente Assistita (PMA)</a:t>
            </a:r>
          </a:p>
        </p:txBody>
      </p:sp>
      <p:sp>
        <p:nvSpPr>
          <p:cNvPr id="3" name="CasellaDiTesto 2">
            <a:extLst>
              <a:ext uri="{FF2B5EF4-FFF2-40B4-BE49-F238E27FC236}">
                <a16:creationId xmlns:a16="http://schemas.microsoft.com/office/drawing/2014/main" id="{9D6D8ACB-4070-F78A-7E28-32572DEBEB7C}"/>
              </a:ext>
            </a:extLst>
          </p:cNvPr>
          <p:cNvSpPr txBox="1"/>
          <p:nvPr/>
        </p:nvSpPr>
        <p:spPr>
          <a:xfrm>
            <a:off x="0" y="5737715"/>
            <a:ext cx="12123879" cy="430887"/>
          </a:xfrm>
          <a:prstGeom prst="rect">
            <a:avLst/>
          </a:prstGeom>
          <a:noFill/>
        </p:spPr>
        <p:txBody>
          <a:bodyPr wrap="square">
            <a:spAutoFit/>
          </a:bodyPr>
          <a:lstStyle/>
          <a:p>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Velotti</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N, Elisa De Palma FD, Sosa Fernandez LM,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Manigrasso</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Galloro</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G, Vitiello A, Berardi G, Milone M, De Palma GD, Musella M. Effect of bariatric surgery on in vitro fertilization in infertile men with obesity. Surg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Obes</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Relat</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Dis. 2021 Oct;17(10):1752-1759.</a:t>
            </a:r>
            <a:endParaRPr lang="it-IT" sz="1100" dirty="0">
              <a:solidFill>
                <a:srgbClr val="CC00CC"/>
              </a:solidFill>
            </a:endParaRPr>
          </a:p>
        </p:txBody>
      </p:sp>
      <p:pic>
        <p:nvPicPr>
          <p:cNvPr id="7" name="Immagine 6">
            <a:extLst>
              <a:ext uri="{FF2B5EF4-FFF2-40B4-BE49-F238E27FC236}">
                <a16:creationId xmlns:a16="http://schemas.microsoft.com/office/drawing/2014/main" id="{00BC72B4-8050-34B3-1089-15C14E06C733}"/>
              </a:ext>
            </a:extLst>
          </p:cNvPr>
          <p:cNvPicPr>
            <a:picLocks noChangeAspect="1"/>
          </p:cNvPicPr>
          <p:nvPr/>
        </p:nvPicPr>
        <p:blipFill>
          <a:blip r:embed="rId3"/>
          <a:stretch>
            <a:fillRect/>
          </a:stretch>
        </p:blipFill>
        <p:spPr>
          <a:xfrm>
            <a:off x="0" y="416634"/>
            <a:ext cx="4619130" cy="1825989"/>
          </a:xfrm>
          <a:prstGeom prst="rect">
            <a:avLst/>
          </a:prstGeom>
        </p:spPr>
      </p:pic>
      <p:sp>
        <p:nvSpPr>
          <p:cNvPr id="11" name="CasellaDiTesto 10">
            <a:extLst>
              <a:ext uri="{FF2B5EF4-FFF2-40B4-BE49-F238E27FC236}">
                <a16:creationId xmlns:a16="http://schemas.microsoft.com/office/drawing/2014/main" id="{4472F0C6-5683-03D8-3D5D-018E56F51BA2}"/>
              </a:ext>
            </a:extLst>
          </p:cNvPr>
          <p:cNvSpPr txBox="1"/>
          <p:nvPr/>
        </p:nvSpPr>
        <p:spPr>
          <a:xfrm>
            <a:off x="4053382" y="800951"/>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2021</a:t>
            </a:r>
          </a:p>
        </p:txBody>
      </p:sp>
      <p:sp>
        <p:nvSpPr>
          <p:cNvPr id="14" name="CasellaDiTesto 13">
            <a:extLst>
              <a:ext uri="{FF2B5EF4-FFF2-40B4-BE49-F238E27FC236}">
                <a16:creationId xmlns:a16="http://schemas.microsoft.com/office/drawing/2014/main" id="{518C6614-11D6-2964-432E-D690804106B6}"/>
              </a:ext>
            </a:extLst>
          </p:cNvPr>
          <p:cNvSpPr txBox="1"/>
          <p:nvPr/>
        </p:nvSpPr>
        <p:spPr>
          <a:xfrm>
            <a:off x="117335" y="2459504"/>
            <a:ext cx="6158038" cy="2123658"/>
          </a:xfrm>
          <a:prstGeom prst="rect">
            <a:avLst/>
          </a:prstGeom>
          <a:noFill/>
        </p:spPr>
        <p:txBody>
          <a:bodyPr wrap="square">
            <a:spAutoFit/>
          </a:bodyPr>
          <a:lstStyle/>
          <a:p>
            <a:pPr marL="171450" indent="-171450" algn="just">
              <a:buFont typeface="Arial" panose="020B0604020202020204" pitchFamily="34" charset="0"/>
              <a:buChar char="•"/>
            </a:pPr>
            <a:r>
              <a:rPr lang="en-US" sz="1200" dirty="0"/>
              <a:t>35 men with obesity and idiopathic infertility included in this study. </a:t>
            </a:r>
          </a:p>
          <a:p>
            <a:pPr algn="just"/>
            <a:endParaRPr lang="en-US" sz="1200" dirty="0"/>
          </a:p>
          <a:p>
            <a:pPr marL="171450" indent="-171450" algn="just">
              <a:buFont typeface="Arial" panose="020B0604020202020204" pitchFamily="34" charset="0"/>
              <a:buChar char="•"/>
            </a:pPr>
            <a:r>
              <a:rPr lang="en-US" sz="1200" b="1" dirty="0"/>
              <a:t>A significant increase, after MBS , in semen volume, total sperm concentration, progressively motile sperm count, and sperm morphology were reported</a:t>
            </a:r>
            <a:r>
              <a:rPr lang="en-US" sz="1200" dirty="0"/>
              <a:t>. Considering IVF outcomes, mean number of top-quality oocytes, mean number of fertilized oocytes, mean </a:t>
            </a:r>
            <a:r>
              <a:rPr lang="en-US" sz="1200" b="1" dirty="0"/>
              <a:t>number of embryos obtained, and top-quality embryos were significantly increased after MBS</a:t>
            </a:r>
            <a:r>
              <a:rPr lang="en-US" sz="1200" dirty="0"/>
              <a:t>. </a:t>
            </a:r>
          </a:p>
          <a:p>
            <a:pPr algn="just"/>
            <a:endParaRPr lang="en-US" sz="1200" dirty="0"/>
          </a:p>
          <a:p>
            <a:pPr algn="just"/>
            <a:r>
              <a:rPr lang="en-US" sz="1200" dirty="0"/>
              <a:t>Bariatric surgery(i.e. LSG in the study) is confirmed to be safe and effective in increasing the outcomes of assisted reproductive technology treatment also in case of infertile men with obesity, both in terms of pregnancy and live birth rate.</a:t>
            </a:r>
          </a:p>
        </p:txBody>
      </p:sp>
      <p:pic>
        <p:nvPicPr>
          <p:cNvPr id="15" name="Immagine 14">
            <a:extLst>
              <a:ext uri="{FF2B5EF4-FFF2-40B4-BE49-F238E27FC236}">
                <a16:creationId xmlns:a16="http://schemas.microsoft.com/office/drawing/2014/main" id="{1C681F4E-6098-C533-B232-CD9D1FBFD05A}"/>
              </a:ext>
            </a:extLst>
          </p:cNvPr>
          <p:cNvPicPr>
            <a:picLocks noChangeAspect="1"/>
          </p:cNvPicPr>
          <p:nvPr/>
        </p:nvPicPr>
        <p:blipFill>
          <a:blip r:embed="rId4"/>
          <a:srcRect r="4385"/>
          <a:stretch/>
        </p:blipFill>
        <p:spPr>
          <a:xfrm>
            <a:off x="6462823" y="1552127"/>
            <a:ext cx="5440561" cy="2867710"/>
          </a:xfrm>
          <a:prstGeom prst="rect">
            <a:avLst/>
          </a:prstGeom>
        </p:spPr>
      </p:pic>
    </p:spTree>
    <p:extLst>
      <p:ext uri="{BB962C8B-B14F-4D97-AF65-F5344CB8AC3E}">
        <p14:creationId xmlns:p14="http://schemas.microsoft.com/office/powerpoint/2010/main" val="3991751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73916-ACB3-9DA6-3ADC-44C9F1E07A85}"/>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1F7E26C1-E812-110E-71A8-2B5B73FCA8AF}"/>
              </a:ext>
            </a:extLst>
          </p:cNvPr>
          <p:cNvPicPr>
            <a:picLocks noChangeAspect="1"/>
          </p:cNvPicPr>
          <p:nvPr/>
        </p:nvPicPr>
        <p:blipFill>
          <a:blip r:embed="rId2"/>
          <a:stretch>
            <a:fillRect/>
          </a:stretch>
        </p:blipFill>
        <p:spPr>
          <a:xfrm rot="3283932">
            <a:off x="7367371" y="177851"/>
            <a:ext cx="691436" cy="432147"/>
          </a:xfrm>
          <a:prstGeom prst="rect">
            <a:avLst/>
          </a:prstGeom>
        </p:spPr>
      </p:pic>
      <p:sp>
        <p:nvSpPr>
          <p:cNvPr id="4" name="CasellaDiTesto 3">
            <a:extLst>
              <a:ext uri="{FF2B5EF4-FFF2-40B4-BE49-F238E27FC236}">
                <a16:creationId xmlns:a16="http://schemas.microsoft.com/office/drawing/2014/main" id="{1420DC1B-B4B2-C84C-61E2-0A06472A7592}"/>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8" name="CasellaDiTesto 7">
            <a:extLst>
              <a:ext uri="{FF2B5EF4-FFF2-40B4-BE49-F238E27FC236}">
                <a16:creationId xmlns:a16="http://schemas.microsoft.com/office/drawing/2014/main" id="{E86CAE5B-8752-75D5-15B6-05357C48979E}"/>
              </a:ext>
            </a:extLst>
          </p:cNvPr>
          <p:cNvSpPr txBox="1"/>
          <p:nvPr/>
        </p:nvSpPr>
        <p:spPr>
          <a:xfrm>
            <a:off x="7713089" y="1415"/>
            <a:ext cx="4547724" cy="830997"/>
          </a:xfrm>
          <a:prstGeom prst="rect">
            <a:avLst/>
          </a:prstGeom>
          <a:noFill/>
        </p:spPr>
        <p:txBody>
          <a:bodyPr wrap="square" rtlCol="0">
            <a:spAutoFit/>
          </a:bodyPr>
          <a:lstStyle/>
          <a:p>
            <a:pPr algn="ctr"/>
            <a:r>
              <a:rPr lang="it-IT" sz="1600" b="1" dirty="0"/>
              <a:t>Impatto della Chirurgia Bariatrica e Metabolica  sulle procedure di Procreazione Medicalmente Assistita (PMA)</a:t>
            </a:r>
          </a:p>
        </p:txBody>
      </p:sp>
      <p:sp>
        <p:nvSpPr>
          <p:cNvPr id="3" name="CasellaDiTesto 2">
            <a:extLst>
              <a:ext uri="{FF2B5EF4-FFF2-40B4-BE49-F238E27FC236}">
                <a16:creationId xmlns:a16="http://schemas.microsoft.com/office/drawing/2014/main" id="{7C33F6A1-2B5B-40BC-8F83-CCFDC3F7DEA4}"/>
              </a:ext>
            </a:extLst>
          </p:cNvPr>
          <p:cNvSpPr txBox="1"/>
          <p:nvPr/>
        </p:nvSpPr>
        <p:spPr>
          <a:xfrm>
            <a:off x="-38520" y="5737715"/>
            <a:ext cx="12123879" cy="430887"/>
          </a:xfrm>
          <a:prstGeom prst="rect">
            <a:avLst/>
          </a:prstGeom>
          <a:noFill/>
        </p:spPr>
        <p:txBody>
          <a:bodyPr wrap="square">
            <a:spAutoFit/>
          </a:bodyPr>
          <a:lstStyle/>
          <a:p>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Velotti</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N, Elisa De Palma FD, Sosa Fernandez LM,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Manigrasso</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M,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Galloro</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G, Vitiello A, Berardi G, Milone M, De Palma GD, Musella M. Effect of bariatric surgery on in vitro fertilization in infertile men with obesity. Surg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Obes</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Relat</a:t>
            </a:r>
            <a:r>
              <a:rPr lang="en-US" sz="1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Dis. 2021 Oct;17(10):1752-1759.</a:t>
            </a:r>
            <a:endParaRPr lang="it-IT" sz="1100" dirty="0">
              <a:solidFill>
                <a:srgbClr val="CC00CC"/>
              </a:solidFill>
            </a:endParaRPr>
          </a:p>
        </p:txBody>
      </p:sp>
      <p:pic>
        <p:nvPicPr>
          <p:cNvPr id="7" name="Immagine 6">
            <a:extLst>
              <a:ext uri="{FF2B5EF4-FFF2-40B4-BE49-F238E27FC236}">
                <a16:creationId xmlns:a16="http://schemas.microsoft.com/office/drawing/2014/main" id="{EBFBB17C-E1D9-0774-AC6D-9CA16D00FF8E}"/>
              </a:ext>
            </a:extLst>
          </p:cNvPr>
          <p:cNvPicPr>
            <a:picLocks noChangeAspect="1"/>
          </p:cNvPicPr>
          <p:nvPr/>
        </p:nvPicPr>
        <p:blipFill>
          <a:blip r:embed="rId3"/>
          <a:stretch>
            <a:fillRect/>
          </a:stretch>
        </p:blipFill>
        <p:spPr>
          <a:xfrm>
            <a:off x="0" y="359225"/>
            <a:ext cx="4619130" cy="1825989"/>
          </a:xfrm>
          <a:prstGeom prst="rect">
            <a:avLst/>
          </a:prstGeom>
        </p:spPr>
      </p:pic>
      <p:sp>
        <p:nvSpPr>
          <p:cNvPr id="11" name="CasellaDiTesto 10">
            <a:extLst>
              <a:ext uri="{FF2B5EF4-FFF2-40B4-BE49-F238E27FC236}">
                <a16:creationId xmlns:a16="http://schemas.microsoft.com/office/drawing/2014/main" id="{14DF3AD5-4506-FF13-547B-A4E400E2E32E}"/>
              </a:ext>
            </a:extLst>
          </p:cNvPr>
          <p:cNvSpPr txBox="1"/>
          <p:nvPr/>
        </p:nvSpPr>
        <p:spPr>
          <a:xfrm>
            <a:off x="4053382" y="800951"/>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2021</a:t>
            </a:r>
          </a:p>
        </p:txBody>
      </p:sp>
      <p:pic>
        <p:nvPicPr>
          <p:cNvPr id="5" name="Immagine 4">
            <a:extLst>
              <a:ext uri="{FF2B5EF4-FFF2-40B4-BE49-F238E27FC236}">
                <a16:creationId xmlns:a16="http://schemas.microsoft.com/office/drawing/2014/main" id="{D0764D1B-3435-7F30-5AFA-71CAEDEDEAF3}"/>
              </a:ext>
            </a:extLst>
          </p:cNvPr>
          <p:cNvPicPr>
            <a:picLocks noChangeAspect="1"/>
          </p:cNvPicPr>
          <p:nvPr/>
        </p:nvPicPr>
        <p:blipFill>
          <a:blip r:embed="rId4"/>
          <a:stretch>
            <a:fillRect/>
          </a:stretch>
        </p:blipFill>
        <p:spPr>
          <a:xfrm>
            <a:off x="-30428" y="2185214"/>
            <a:ext cx="4946916" cy="3325865"/>
          </a:xfrm>
          <a:prstGeom prst="rect">
            <a:avLst/>
          </a:prstGeom>
        </p:spPr>
      </p:pic>
      <p:pic>
        <p:nvPicPr>
          <p:cNvPr id="6" name="Immagine 5">
            <a:extLst>
              <a:ext uri="{FF2B5EF4-FFF2-40B4-BE49-F238E27FC236}">
                <a16:creationId xmlns:a16="http://schemas.microsoft.com/office/drawing/2014/main" id="{3585EFB5-E1AB-8868-7F1D-909FA2CEF207}"/>
              </a:ext>
            </a:extLst>
          </p:cNvPr>
          <p:cNvPicPr>
            <a:picLocks noChangeAspect="1"/>
          </p:cNvPicPr>
          <p:nvPr/>
        </p:nvPicPr>
        <p:blipFill>
          <a:blip r:embed="rId5"/>
          <a:stretch>
            <a:fillRect/>
          </a:stretch>
        </p:blipFill>
        <p:spPr>
          <a:xfrm>
            <a:off x="5595476" y="766590"/>
            <a:ext cx="4523220" cy="3081556"/>
          </a:xfrm>
          <a:prstGeom prst="rect">
            <a:avLst/>
          </a:prstGeom>
        </p:spPr>
      </p:pic>
      <p:sp>
        <p:nvSpPr>
          <p:cNvPr id="10" name="CasellaDiTesto 9">
            <a:extLst>
              <a:ext uri="{FF2B5EF4-FFF2-40B4-BE49-F238E27FC236}">
                <a16:creationId xmlns:a16="http://schemas.microsoft.com/office/drawing/2014/main" id="{9A84FE81-3EA3-87A6-3EF2-DC02B5051E55}"/>
              </a:ext>
            </a:extLst>
          </p:cNvPr>
          <p:cNvSpPr txBox="1"/>
          <p:nvPr/>
        </p:nvSpPr>
        <p:spPr>
          <a:xfrm>
            <a:off x="4677196" y="3767945"/>
            <a:ext cx="7514804" cy="2400657"/>
          </a:xfrm>
          <a:prstGeom prst="rect">
            <a:avLst/>
          </a:prstGeom>
          <a:noFill/>
        </p:spPr>
        <p:txBody>
          <a:bodyPr wrap="square">
            <a:spAutoFit/>
          </a:bodyPr>
          <a:lstStyle/>
          <a:p>
            <a:pPr marL="171450" indent="-171450" algn="just">
              <a:buFont typeface="Arial" panose="020B0604020202020204" pitchFamily="34" charset="0"/>
              <a:buChar char="•"/>
            </a:pPr>
            <a:r>
              <a:rPr lang="en-US" sz="1200" dirty="0"/>
              <a:t>The rationale to explain the benefit of MBS on ART outcomes relies in the weight loss obtained after MBS: the seminal vesicles and prostate are under androgen control and the reduction of seminal IL-8 levels, considered one of the body levels responsible for reduced seminal volume, and  associated with high BMI. </a:t>
            </a:r>
          </a:p>
          <a:p>
            <a:pPr algn="just"/>
            <a:endParaRPr lang="en-US" sz="1200" dirty="0"/>
          </a:p>
          <a:p>
            <a:pPr marL="171450" indent="-171450" algn="jus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findings are probably secondary to the metabolic changes induced by MBS over, insulin resistance can reduce sex hormone-binding globulin (SHBG) levels, increasing the percentage of free estradiol (E2) and inducing a negative feedback on FSH, LH and testosterone levels .</a:t>
            </a:r>
          </a:p>
          <a:p>
            <a:pPr algn="just"/>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LSG induces downregulation of the inflammatory adipocytokines TNF-a and IL-6 and increases the expression and distribution of glucose transporter 4 (GLUT4) in adipose tissue, inducing an improvement in glucose tolerance and insulin resistance.</a:t>
            </a:r>
            <a:endParaRPr lang="en-US" sz="1200" dirty="0"/>
          </a:p>
          <a:p>
            <a:endParaRPr lang="it-IT" dirty="0"/>
          </a:p>
        </p:txBody>
      </p:sp>
    </p:spTree>
    <p:extLst>
      <p:ext uri="{BB962C8B-B14F-4D97-AF65-F5344CB8AC3E}">
        <p14:creationId xmlns:p14="http://schemas.microsoft.com/office/powerpoint/2010/main" val="412619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09AE5-0943-8B5D-65A7-FCBB402EEE5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2E8FB6A-ABC3-9ED0-42B9-B9FDA1BB77FD}"/>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F8934E32-43A7-0141-7934-D30B131CB7A1}"/>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6FEDF2B3-4855-9A7C-6C88-62DEADBB61BA}"/>
              </a:ext>
            </a:extLst>
          </p:cNvPr>
          <p:cNvSpPr txBox="1"/>
          <p:nvPr/>
        </p:nvSpPr>
        <p:spPr>
          <a:xfrm>
            <a:off x="4132718" y="523871"/>
            <a:ext cx="3261091"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Obesità , fertilità e riproduzione</a:t>
            </a:r>
          </a:p>
        </p:txBody>
      </p:sp>
      <p:pic>
        <p:nvPicPr>
          <p:cNvPr id="7" name="Immagine 6">
            <a:extLst>
              <a:ext uri="{FF2B5EF4-FFF2-40B4-BE49-F238E27FC236}">
                <a16:creationId xmlns:a16="http://schemas.microsoft.com/office/drawing/2014/main" id="{5C3731DE-D214-885D-B1FF-B0FF9333CCB9}"/>
              </a:ext>
            </a:extLst>
          </p:cNvPr>
          <p:cNvPicPr>
            <a:picLocks noChangeAspect="1"/>
          </p:cNvPicPr>
          <p:nvPr/>
        </p:nvPicPr>
        <p:blipFill>
          <a:blip r:embed="rId3"/>
          <a:stretch>
            <a:fillRect/>
          </a:stretch>
        </p:blipFill>
        <p:spPr>
          <a:xfrm>
            <a:off x="0" y="1003463"/>
            <a:ext cx="5420538" cy="1294675"/>
          </a:xfrm>
          <a:prstGeom prst="rect">
            <a:avLst/>
          </a:prstGeom>
        </p:spPr>
      </p:pic>
      <p:sp>
        <p:nvSpPr>
          <p:cNvPr id="8" name="CasellaDiTesto 7">
            <a:extLst>
              <a:ext uri="{FF2B5EF4-FFF2-40B4-BE49-F238E27FC236}">
                <a16:creationId xmlns:a16="http://schemas.microsoft.com/office/drawing/2014/main" id="{AB760E32-4FB1-4CF0-E9A8-3C3E74BBB504}"/>
              </a:ext>
            </a:extLst>
          </p:cNvPr>
          <p:cNvSpPr txBox="1"/>
          <p:nvPr/>
        </p:nvSpPr>
        <p:spPr>
          <a:xfrm>
            <a:off x="3388945" y="1650800"/>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2001</a:t>
            </a:r>
          </a:p>
        </p:txBody>
      </p:sp>
      <p:sp>
        <p:nvSpPr>
          <p:cNvPr id="10" name="CasellaDiTesto 9">
            <a:extLst>
              <a:ext uri="{FF2B5EF4-FFF2-40B4-BE49-F238E27FC236}">
                <a16:creationId xmlns:a16="http://schemas.microsoft.com/office/drawing/2014/main" id="{A5FFE399-3C03-D8FD-9BF5-2F04E08C044F}"/>
              </a:ext>
            </a:extLst>
          </p:cNvPr>
          <p:cNvSpPr txBox="1"/>
          <p:nvPr/>
        </p:nvSpPr>
        <p:spPr>
          <a:xfrm>
            <a:off x="0" y="5854537"/>
            <a:ext cx="12221670" cy="281231"/>
          </a:xfrm>
          <a:prstGeom prst="rect">
            <a:avLst/>
          </a:prstGeom>
          <a:noFill/>
        </p:spPr>
        <p:txBody>
          <a:bodyPr wrap="square">
            <a:spAutoFit/>
          </a:bodyPr>
          <a:lstStyle/>
          <a:p>
            <a:pPr marR="0" lvl="0" algn="just">
              <a:lnSpc>
                <a:spcPct val="107000"/>
              </a:lnSpc>
              <a:spcAft>
                <a:spcPts val="800"/>
              </a:spcAft>
            </a:pPr>
            <a:r>
              <a:rPr lang="en-US"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Diamanti-</a:t>
            </a:r>
            <a:r>
              <a:rPr lang="en-US"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Kandarakis</a:t>
            </a:r>
            <a:r>
              <a:rPr lang="en-US"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E, </a:t>
            </a:r>
            <a:r>
              <a:rPr lang="en-US"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Bergiele</a:t>
            </a:r>
            <a:r>
              <a:rPr lang="en-US"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 The influence of obesity on hyperandrogenism and infertility in the female.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Obes</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Rev. 2001 Nov;2(4):231-8. </a:t>
            </a:r>
          </a:p>
        </p:txBody>
      </p:sp>
      <p:pic>
        <p:nvPicPr>
          <p:cNvPr id="11" name="Immagine 10">
            <a:extLst>
              <a:ext uri="{FF2B5EF4-FFF2-40B4-BE49-F238E27FC236}">
                <a16:creationId xmlns:a16="http://schemas.microsoft.com/office/drawing/2014/main" id="{40A34063-C911-FD40-FAEC-56A6E07C6748}"/>
              </a:ext>
            </a:extLst>
          </p:cNvPr>
          <p:cNvPicPr>
            <a:picLocks noChangeAspect="1"/>
          </p:cNvPicPr>
          <p:nvPr/>
        </p:nvPicPr>
        <p:blipFill>
          <a:blip r:embed="rId4"/>
          <a:stretch>
            <a:fillRect/>
          </a:stretch>
        </p:blipFill>
        <p:spPr>
          <a:xfrm>
            <a:off x="319915" y="2546994"/>
            <a:ext cx="4342445" cy="2155432"/>
          </a:xfrm>
          <a:prstGeom prst="rect">
            <a:avLst/>
          </a:prstGeom>
        </p:spPr>
      </p:pic>
      <p:pic>
        <p:nvPicPr>
          <p:cNvPr id="12" name="Immagine 11">
            <a:extLst>
              <a:ext uri="{FF2B5EF4-FFF2-40B4-BE49-F238E27FC236}">
                <a16:creationId xmlns:a16="http://schemas.microsoft.com/office/drawing/2014/main" id="{EB782AB5-1B05-DE6F-02E8-F67E3E748A4D}"/>
              </a:ext>
            </a:extLst>
          </p:cNvPr>
          <p:cNvPicPr>
            <a:picLocks noChangeAspect="1"/>
          </p:cNvPicPr>
          <p:nvPr/>
        </p:nvPicPr>
        <p:blipFill>
          <a:blip r:embed="rId5"/>
          <a:srcRect t="13564"/>
          <a:stretch/>
        </p:blipFill>
        <p:spPr>
          <a:xfrm>
            <a:off x="5236991" y="1047742"/>
            <a:ext cx="6955009" cy="1816839"/>
          </a:xfrm>
          <a:prstGeom prst="rect">
            <a:avLst/>
          </a:prstGeom>
        </p:spPr>
      </p:pic>
      <p:pic>
        <p:nvPicPr>
          <p:cNvPr id="13" name="Immagine 12">
            <a:extLst>
              <a:ext uri="{FF2B5EF4-FFF2-40B4-BE49-F238E27FC236}">
                <a16:creationId xmlns:a16="http://schemas.microsoft.com/office/drawing/2014/main" id="{F2FD61CC-D5E1-8163-530B-D44EC0A41512}"/>
              </a:ext>
            </a:extLst>
          </p:cNvPr>
          <p:cNvPicPr>
            <a:picLocks noChangeAspect="1"/>
          </p:cNvPicPr>
          <p:nvPr/>
        </p:nvPicPr>
        <p:blipFill>
          <a:blip r:embed="rId6"/>
          <a:stretch>
            <a:fillRect/>
          </a:stretch>
        </p:blipFill>
        <p:spPr>
          <a:xfrm>
            <a:off x="5915278" y="3019120"/>
            <a:ext cx="4207857" cy="2791138"/>
          </a:xfrm>
          <a:prstGeom prst="rect">
            <a:avLst/>
          </a:prstGeom>
        </p:spPr>
      </p:pic>
    </p:spTree>
    <p:extLst>
      <p:ext uri="{BB962C8B-B14F-4D97-AF65-F5344CB8AC3E}">
        <p14:creationId xmlns:p14="http://schemas.microsoft.com/office/powerpoint/2010/main" val="3910321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9691F0-6266-0337-C4DF-ADD7F73CBF49}"/>
              </a:ext>
            </a:extLst>
          </p:cNvPr>
          <p:cNvSpPr txBox="1"/>
          <p:nvPr/>
        </p:nvSpPr>
        <p:spPr>
          <a:xfrm>
            <a:off x="3981281" y="372234"/>
            <a:ext cx="3835625" cy="369332"/>
          </a:xfrm>
          <a:prstGeom prst="rect">
            <a:avLst/>
          </a:prstGeom>
          <a:noFill/>
        </p:spPr>
        <p:txBody>
          <a:bodyPr wrap="square" rtlCol="0">
            <a:spAutoFit/>
          </a:bodyPr>
          <a:lstStyle/>
          <a:p>
            <a:pPr algn="ctr"/>
            <a:r>
              <a:rPr lang="it-IT" b="1" dirty="0">
                <a:solidFill>
                  <a:srgbClr val="CC00CC"/>
                </a:solidFill>
                <a:effectLst>
                  <a:outerShdw blurRad="38100" dist="38100" dir="2700000" algn="tl">
                    <a:srgbClr val="000000">
                      <a:alpha val="43137"/>
                    </a:srgbClr>
                  </a:outerShdw>
                </a:effectLst>
              </a:rPr>
              <a:t>TAKE HOME MESSAGES</a:t>
            </a:r>
          </a:p>
        </p:txBody>
      </p:sp>
      <p:pic>
        <p:nvPicPr>
          <p:cNvPr id="3" name="Immagine 2">
            <a:extLst>
              <a:ext uri="{FF2B5EF4-FFF2-40B4-BE49-F238E27FC236}">
                <a16:creationId xmlns:a16="http://schemas.microsoft.com/office/drawing/2014/main" id="{252E58A2-E911-62C5-BE1F-EA742646205A}"/>
              </a:ext>
            </a:extLst>
          </p:cNvPr>
          <p:cNvPicPr>
            <a:picLocks noChangeAspect="1"/>
          </p:cNvPicPr>
          <p:nvPr/>
        </p:nvPicPr>
        <p:blipFill>
          <a:blip r:embed="rId2"/>
          <a:srcRect l="19290" t="20056" r="19626" b="21423"/>
          <a:stretch/>
        </p:blipFill>
        <p:spPr>
          <a:xfrm>
            <a:off x="194206" y="3532574"/>
            <a:ext cx="1076241" cy="1116701"/>
          </a:xfrm>
          <a:prstGeom prst="rect">
            <a:avLst/>
          </a:prstGeom>
        </p:spPr>
      </p:pic>
      <p:sp>
        <p:nvSpPr>
          <p:cNvPr id="5" name="CasellaDiTesto 4">
            <a:extLst>
              <a:ext uri="{FF2B5EF4-FFF2-40B4-BE49-F238E27FC236}">
                <a16:creationId xmlns:a16="http://schemas.microsoft.com/office/drawing/2014/main" id="{B3A849A0-8AD5-84AF-573E-76F6EE7DF580}"/>
              </a:ext>
            </a:extLst>
          </p:cNvPr>
          <p:cNvSpPr txBox="1"/>
          <p:nvPr/>
        </p:nvSpPr>
        <p:spPr>
          <a:xfrm>
            <a:off x="1366205" y="3905300"/>
            <a:ext cx="10825795" cy="646331"/>
          </a:xfrm>
          <a:prstGeom prst="rect">
            <a:avLst/>
          </a:prstGeom>
          <a:noFill/>
        </p:spPr>
        <p:txBody>
          <a:bodyPr wrap="square">
            <a:spAutoFit/>
          </a:bodyPr>
          <a:lstStyle/>
          <a:p>
            <a:r>
              <a:rPr lang="en-US" dirty="0"/>
              <a:t>Importance of </a:t>
            </a:r>
            <a:r>
              <a:rPr lang="en-US" b="1" dirty="0">
                <a:solidFill>
                  <a:srgbClr val="CC00CC"/>
                </a:solidFill>
              </a:rPr>
              <a:t>multidisciplinary care </a:t>
            </a:r>
            <a:r>
              <a:rPr lang="en-US" dirty="0"/>
              <a:t>of infertile couples, and advocate for further discussion on whether MBS should be proposed in severely obese infertile women before IVF. </a:t>
            </a:r>
            <a:endParaRPr lang="it-IT" dirty="0"/>
          </a:p>
        </p:txBody>
      </p:sp>
      <p:pic>
        <p:nvPicPr>
          <p:cNvPr id="6" name="Immagine 5">
            <a:extLst>
              <a:ext uri="{FF2B5EF4-FFF2-40B4-BE49-F238E27FC236}">
                <a16:creationId xmlns:a16="http://schemas.microsoft.com/office/drawing/2014/main" id="{492BCDBA-F8B3-B887-1F40-43B072C40FD5}"/>
              </a:ext>
            </a:extLst>
          </p:cNvPr>
          <p:cNvPicPr>
            <a:picLocks noChangeAspect="1"/>
          </p:cNvPicPr>
          <p:nvPr/>
        </p:nvPicPr>
        <p:blipFill>
          <a:blip r:embed="rId3"/>
          <a:stretch>
            <a:fillRect/>
          </a:stretch>
        </p:blipFill>
        <p:spPr>
          <a:xfrm>
            <a:off x="194207" y="738674"/>
            <a:ext cx="1072989" cy="1115665"/>
          </a:xfrm>
          <a:prstGeom prst="rect">
            <a:avLst/>
          </a:prstGeom>
        </p:spPr>
      </p:pic>
      <p:sp>
        <p:nvSpPr>
          <p:cNvPr id="7" name="CasellaDiTesto 6">
            <a:extLst>
              <a:ext uri="{FF2B5EF4-FFF2-40B4-BE49-F238E27FC236}">
                <a16:creationId xmlns:a16="http://schemas.microsoft.com/office/drawing/2014/main" id="{59EEA924-74FC-26BE-23ED-448E75DAE5C9}"/>
              </a:ext>
            </a:extLst>
          </p:cNvPr>
          <p:cNvSpPr txBox="1"/>
          <p:nvPr/>
        </p:nvSpPr>
        <p:spPr>
          <a:xfrm>
            <a:off x="1366205" y="1086384"/>
            <a:ext cx="10737457" cy="646331"/>
          </a:xfrm>
          <a:prstGeom prst="rect">
            <a:avLst/>
          </a:prstGeom>
          <a:noFill/>
        </p:spPr>
        <p:txBody>
          <a:bodyPr wrap="square" rtlCol="0">
            <a:spAutoFit/>
          </a:bodyPr>
          <a:lstStyle/>
          <a:p>
            <a:pPr algn="just"/>
            <a:r>
              <a:rPr lang="it-IT" dirty="0" err="1"/>
              <a:t>Clinicians</a:t>
            </a:r>
            <a:r>
              <a:rPr lang="it-IT" dirty="0"/>
              <a:t> </a:t>
            </a:r>
            <a:r>
              <a:rPr lang="it-IT" dirty="0" err="1"/>
              <a:t>involved</a:t>
            </a:r>
            <a:r>
              <a:rPr lang="it-IT" dirty="0"/>
              <a:t> in </a:t>
            </a:r>
            <a:r>
              <a:rPr lang="it-IT" dirty="0" err="1"/>
              <a:t>obesity</a:t>
            </a:r>
            <a:r>
              <a:rPr lang="it-IT" dirty="0"/>
              <a:t> management </a:t>
            </a:r>
            <a:r>
              <a:rPr lang="it-IT" dirty="0" err="1"/>
              <a:t>should</a:t>
            </a:r>
            <a:r>
              <a:rPr lang="it-IT" dirty="0"/>
              <a:t> be </a:t>
            </a:r>
            <a:r>
              <a:rPr lang="it-IT" dirty="0" err="1"/>
              <a:t>aware</a:t>
            </a:r>
            <a:r>
              <a:rPr lang="it-IT" dirty="0"/>
              <a:t> of the </a:t>
            </a:r>
            <a:r>
              <a:rPr lang="it-IT" dirty="0" err="1"/>
              <a:t>possible</a:t>
            </a:r>
            <a:r>
              <a:rPr lang="it-IT" dirty="0"/>
              <a:t> and </a:t>
            </a:r>
            <a:r>
              <a:rPr lang="it-IT" b="1" dirty="0" err="1">
                <a:solidFill>
                  <a:srgbClr val="CC00CC"/>
                </a:solidFill>
              </a:rPr>
              <a:t>preventable</a:t>
            </a:r>
            <a:r>
              <a:rPr lang="it-IT" b="1" dirty="0">
                <a:solidFill>
                  <a:srgbClr val="CC00CC"/>
                </a:solidFill>
              </a:rPr>
              <a:t> </a:t>
            </a:r>
            <a:r>
              <a:rPr lang="it-IT" b="1" dirty="0" err="1">
                <a:solidFill>
                  <a:srgbClr val="CC00CC"/>
                </a:solidFill>
              </a:rPr>
              <a:t>consequences</a:t>
            </a:r>
            <a:r>
              <a:rPr lang="it-IT" b="1" dirty="0">
                <a:solidFill>
                  <a:srgbClr val="CC00CC"/>
                </a:solidFill>
              </a:rPr>
              <a:t> of </a:t>
            </a:r>
            <a:r>
              <a:rPr lang="it-IT" b="1" dirty="0" err="1">
                <a:solidFill>
                  <a:srgbClr val="CC00CC"/>
                </a:solidFill>
              </a:rPr>
              <a:t>higher</a:t>
            </a:r>
            <a:r>
              <a:rPr lang="it-IT" b="1" dirty="0">
                <a:solidFill>
                  <a:srgbClr val="CC00CC"/>
                </a:solidFill>
              </a:rPr>
              <a:t> BMI in </a:t>
            </a:r>
            <a:r>
              <a:rPr lang="it-IT" b="1" dirty="0" err="1">
                <a:solidFill>
                  <a:srgbClr val="CC00CC"/>
                </a:solidFill>
              </a:rPr>
              <a:t>both</a:t>
            </a:r>
            <a:r>
              <a:rPr lang="it-IT" b="1" dirty="0">
                <a:solidFill>
                  <a:srgbClr val="CC00CC"/>
                </a:solidFill>
              </a:rPr>
              <a:t> </a:t>
            </a:r>
            <a:r>
              <a:rPr lang="it-IT" b="1" dirty="0" err="1">
                <a:solidFill>
                  <a:srgbClr val="CC00CC"/>
                </a:solidFill>
              </a:rPr>
              <a:t>female</a:t>
            </a:r>
            <a:r>
              <a:rPr lang="it-IT" b="1" dirty="0">
                <a:solidFill>
                  <a:srgbClr val="CC00CC"/>
                </a:solidFill>
              </a:rPr>
              <a:t> and male infertile </a:t>
            </a:r>
            <a:r>
              <a:rPr lang="it-IT" b="1" dirty="0" err="1">
                <a:solidFill>
                  <a:srgbClr val="CC00CC"/>
                </a:solidFill>
              </a:rPr>
              <a:t>subjects</a:t>
            </a:r>
            <a:r>
              <a:rPr lang="it-IT" b="1" dirty="0">
                <a:solidFill>
                  <a:srgbClr val="CC00CC"/>
                </a:solidFill>
              </a:rPr>
              <a:t> counselling </a:t>
            </a:r>
            <a:r>
              <a:rPr lang="it-IT" b="1">
                <a:solidFill>
                  <a:srgbClr val="CC00CC"/>
                </a:solidFill>
              </a:rPr>
              <a:t>for IVF.</a:t>
            </a:r>
            <a:endParaRPr lang="it-IT" b="1" dirty="0">
              <a:solidFill>
                <a:srgbClr val="CC00CC"/>
              </a:solidFill>
            </a:endParaRPr>
          </a:p>
        </p:txBody>
      </p:sp>
      <p:sp>
        <p:nvSpPr>
          <p:cNvPr id="9" name="CasellaDiTesto 8">
            <a:extLst>
              <a:ext uri="{FF2B5EF4-FFF2-40B4-BE49-F238E27FC236}">
                <a16:creationId xmlns:a16="http://schemas.microsoft.com/office/drawing/2014/main" id="{6C176B2C-4EDD-6410-FDC8-A178F94B6526}"/>
              </a:ext>
            </a:extLst>
          </p:cNvPr>
          <p:cNvSpPr txBox="1"/>
          <p:nvPr/>
        </p:nvSpPr>
        <p:spPr>
          <a:xfrm>
            <a:off x="1366205" y="2386726"/>
            <a:ext cx="10737456" cy="671915"/>
          </a:xfrm>
          <a:prstGeom prst="rect">
            <a:avLst/>
          </a:prstGeom>
          <a:noFill/>
        </p:spPr>
        <p:txBody>
          <a:bodyPr wrap="square">
            <a:spAutoFit/>
          </a:bodyPr>
          <a:lstStyle/>
          <a:p>
            <a:pPr marL="0" marR="0" algn="just">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Recurrent weight gain have negative consequence on IVF outcome. Therefore</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weight maintenance and relatively early IVF treatment after BS should be recommended to improve pregnancy outcomes.</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magine 9">
            <a:extLst>
              <a:ext uri="{FF2B5EF4-FFF2-40B4-BE49-F238E27FC236}">
                <a16:creationId xmlns:a16="http://schemas.microsoft.com/office/drawing/2014/main" id="{6AF4A1F9-2453-8619-71E5-B5789DDD9E30}"/>
              </a:ext>
            </a:extLst>
          </p:cNvPr>
          <p:cNvPicPr>
            <a:picLocks noChangeAspect="1"/>
          </p:cNvPicPr>
          <p:nvPr/>
        </p:nvPicPr>
        <p:blipFill>
          <a:blip r:embed="rId3"/>
          <a:stretch>
            <a:fillRect/>
          </a:stretch>
        </p:blipFill>
        <p:spPr>
          <a:xfrm>
            <a:off x="194206" y="2135624"/>
            <a:ext cx="1072989" cy="1115665"/>
          </a:xfrm>
          <a:prstGeom prst="rect">
            <a:avLst/>
          </a:prstGeom>
        </p:spPr>
      </p:pic>
      <p:pic>
        <p:nvPicPr>
          <p:cNvPr id="12" name="Immagine 11">
            <a:extLst>
              <a:ext uri="{FF2B5EF4-FFF2-40B4-BE49-F238E27FC236}">
                <a16:creationId xmlns:a16="http://schemas.microsoft.com/office/drawing/2014/main" id="{8E0E19C8-3E7A-FC92-A7C4-3187F5ECE9C9}"/>
              </a:ext>
            </a:extLst>
          </p:cNvPr>
          <p:cNvPicPr>
            <a:picLocks noChangeAspect="1"/>
          </p:cNvPicPr>
          <p:nvPr/>
        </p:nvPicPr>
        <p:blipFill>
          <a:blip r:embed="rId3"/>
          <a:stretch>
            <a:fillRect/>
          </a:stretch>
        </p:blipFill>
        <p:spPr>
          <a:xfrm>
            <a:off x="293216" y="4934211"/>
            <a:ext cx="1072989" cy="1115665"/>
          </a:xfrm>
          <a:prstGeom prst="rect">
            <a:avLst/>
          </a:prstGeom>
        </p:spPr>
      </p:pic>
      <p:sp>
        <p:nvSpPr>
          <p:cNvPr id="14" name="CasellaDiTesto 13">
            <a:extLst>
              <a:ext uri="{FF2B5EF4-FFF2-40B4-BE49-F238E27FC236}">
                <a16:creationId xmlns:a16="http://schemas.microsoft.com/office/drawing/2014/main" id="{5C6E75F4-7981-27AB-7F51-61890624D9DE}"/>
              </a:ext>
            </a:extLst>
          </p:cNvPr>
          <p:cNvSpPr txBox="1"/>
          <p:nvPr/>
        </p:nvSpPr>
        <p:spPr>
          <a:xfrm>
            <a:off x="1371043" y="5126546"/>
            <a:ext cx="10820958" cy="923330"/>
          </a:xfrm>
          <a:prstGeom prst="rect">
            <a:avLst/>
          </a:prstGeom>
          <a:noFill/>
        </p:spPr>
        <p:txBody>
          <a:bodyPr wrap="square">
            <a:spAutoFit/>
          </a:bodyPr>
          <a:lstStyle/>
          <a:p>
            <a:pPr algn="just"/>
            <a:r>
              <a:rPr lang="en-US" dirty="0"/>
              <a:t>A </a:t>
            </a:r>
            <a:r>
              <a:rPr lang="en-US" b="1" dirty="0">
                <a:solidFill>
                  <a:srgbClr val="CC00CC"/>
                </a:solidFill>
              </a:rPr>
              <a:t>holistic approach </a:t>
            </a:r>
            <a:r>
              <a:rPr lang="en-US" dirty="0"/>
              <a:t>should be used when counselling patients seeking ART treatments using an open discussion method </a:t>
            </a:r>
            <a:r>
              <a:rPr lang="en-US" b="1" dirty="0">
                <a:solidFill>
                  <a:srgbClr val="CC00CC"/>
                </a:solidFill>
              </a:rPr>
              <a:t>to inform patients of the effects of raised BMI on ART and obstetric care</a:t>
            </a:r>
            <a:r>
              <a:rPr lang="en-US" dirty="0"/>
              <a:t>. This will allow couples to make an informed decision and to take ownership of their well-being.</a:t>
            </a:r>
            <a:endParaRPr lang="it-IT" dirty="0"/>
          </a:p>
        </p:txBody>
      </p:sp>
    </p:spTree>
    <p:extLst>
      <p:ext uri="{BB962C8B-B14F-4D97-AF65-F5344CB8AC3E}">
        <p14:creationId xmlns:p14="http://schemas.microsoft.com/office/powerpoint/2010/main" val="1763697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8253876" y="526867"/>
            <a:ext cx="2176757" cy="1350486"/>
          </a:xfrm>
        </p:spPr>
        <p:txBody>
          <a:bodyPr/>
          <a:lstStyle/>
          <a:p>
            <a:r>
              <a:rPr lang="it-IT" dirty="0"/>
              <a:t>Grazie</a:t>
            </a:r>
          </a:p>
        </p:txBody>
      </p:sp>
      <p:pic>
        <p:nvPicPr>
          <p:cNvPr id="2" name="Immagine 1">
            <a:extLst>
              <a:ext uri="{FF2B5EF4-FFF2-40B4-BE49-F238E27FC236}">
                <a16:creationId xmlns:a16="http://schemas.microsoft.com/office/drawing/2014/main" id="{D5A94FAA-A4FC-BA54-6D77-2978F594A0F3}"/>
              </a:ext>
            </a:extLst>
          </p:cNvPr>
          <p:cNvPicPr>
            <a:picLocks noChangeAspect="1"/>
          </p:cNvPicPr>
          <p:nvPr/>
        </p:nvPicPr>
        <p:blipFill>
          <a:blip r:embed="rId2"/>
          <a:stretch>
            <a:fillRect/>
          </a:stretch>
        </p:blipFill>
        <p:spPr>
          <a:xfrm>
            <a:off x="5240031" y="2832211"/>
            <a:ext cx="4317983" cy="4025789"/>
          </a:xfrm>
          <a:prstGeom prst="rect">
            <a:avLst/>
          </a:prstGeom>
        </p:spPr>
      </p:pic>
    </p:spTree>
    <p:extLst>
      <p:ext uri="{BB962C8B-B14F-4D97-AF65-F5344CB8AC3E}">
        <p14:creationId xmlns:p14="http://schemas.microsoft.com/office/powerpoint/2010/main" val="174554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ABF8D-333B-F974-9BCE-2E6E46907B3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A47F06C5-518C-54BF-BDFE-83FF9CB7DBBC}"/>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E4513655-AFC4-6A6C-D46B-CFEB28E8DC78}"/>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5C178098-71BE-3F0D-CFFA-0F3CFF3D830B}"/>
              </a:ext>
            </a:extLst>
          </p:cNvPr>
          <p:cNvSpPr txBox="1"/>
          <p:nvPr/>
        </p:nvSpPr>
        <p:spPr>
          <a:xfrm>
            <a:off x="4132718" y="523871"/>
            <a:ext cx="3261091"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Obesità , fertilità e riproduzione</a:t>
            </a:r>
          </a:p>
        </p:txBody>
      </p:sp>
      <p:sp>
        <p:nvSpPr>
          <p:cNvPr id="10" name="CasellaDiTesto 9">
            <a:extLst>
              <a:ext uri="{FF2B5EF4-FFF2-40B4-BE49-F238E27FC236}">
                <a16:creationId xmlns:a16="http://schemas.microsoft.com/office/drawing/2014/main" id="{B2658033-69CB-5A1E-E9A1-D480CAA96CEF}"/>
              </a:ext>
            </a:extLst>
          </p:cNvPr>
          <p:cNvSpPr txBox="1"/>
          <p:nvPr/>
        </p:nvSpPr>
        <p:spPr>
          <a:xfrm>
            <a:off x="9295" y="5636052"/>
            <a:ext cx="12221670" cy="478849"/>
          </a:xfrm>
          <a:prstGeom prst="rect">
            <a:avLst/>
          </a:prstGeom>
          <a:noFill/>
        </p:spPr>
        <p:txBody>
          <a:bodyPr wrap="square">
            <a:spAutoFit/>
          </a:bodyPr>
          <a:lstStyle/>
          <a:p>
            <a:pPr marR="0" lvl="0" algn="just">
              <a:lnSpc>
                <a:spcPct val="107000"/>
              </a:lnSpc>
              <a:spcAft>
                <a:spcPts val="800"/>
              </a:spcAft>
            </a:pP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Medenica</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S, Spoltore ME, </a:t>
            </a: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Ormazabal</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P, Marina LV, </a:t>
            </a: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Sojat</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AS, Faggiano A, </a:t>
            </a: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Gnessi</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L, Mazzilli R, Watanabe M. Female infertility in the era of obesity: The clash of two pandemics or inevitable consequence? Clin Endocrinol (</a:t>
            </a: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Oxf</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2023 Feb;98(2):141-152. </a:t>
            </a:r>
            <a:endPar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7C9857C9-C469-D916-FE22-3E6D16613F5B}"/>
              </a:ext>
            </a:extLst>
          </p:cNvPr>
          <p:cNvPicPr>
            <a:picLocks noChangeAspect="1"/>
          </p:cNvPicPr>
          <p:nvPr/>
        </p:nvPicPr>
        <p:blipFill>
          <a:blip r:embed="rId3"/>
          <a:stretch>
            <a:fillRect/>
          </a:stretch>
        </p:blipFill>
        <p:spPr>
          <a:xfrm>
            <a:off x="0" y="1076431"/>
            <a:ext cx="6120130" cy="1910080"/>
          </a:xfrm>
          <a:prstGeom prst="rect">
            <a:avLst/>
          </a:prstGeom>
        </p:spPr>
      </p:pic>
      <p:sp>
        <p:nvSpPr>
          <p:cNvPr id="6" name="CasellaDiTesto 5">
            <a:extLst>
              <a:ext uri="{FF2B5EF4-FFF2-40B4-BE49-F238E27FC236}">
                <a16:creationId xmlns:a16="http://schemas.microsoft.com/office/drawing/2014/main" id="{C4A87ECA-21DF-37A9-363B-8956651E3889}"/>
              </a:ext>
            </a:extLst>
          </p:cNvPr>
          <p:cNvSpPr txBox="1"/>
          <p:nvPr/>
        </p:nvSpPr>
        <p:spPr>
          <a:xfrm>
            <a:off x="4966198" y="1878194"/>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2023</a:t>
            </a:r>
          </a:p>
        </p:txBody>
      </p:sp>
      <p:pic>
        <p:nvPicPr>
          <p:cNvPr id="9" name="Immagine 8">
            <a:extLst>
              <a:ext uri="{FF2B5EF4-FFF2-40B4-BE49-F238E27FC236}">
                <a16:creationId xmlns:a16="http://schemas.microsoft.com/office/drawing/2014/main" id="{14EFF4E7-D863-B3BA-3C6A-CE0777172820}"/>
              </a:ext>
            </a:extLst>
          </p:cNvPr>
          <p:cNvPicPr>
            <a:picLocks noChangeAspect="1"/>
          </p:cNvPicPr>
          <p:nvPr/>
        </p:nvPicPr>
        <p:blipFill>
          <a:blip r:embed="rId4"/>
          <a:stretch>
            <a:fillRect/>
          </a:stretch>
        </p:blipFill>
        <p:spPr>
          <a:xfrm>
            <a:off x="6129017" y="1013591"/>
            <a:ext cx="5796056" cy="3978202"/>
          </a:xfrm>
          <a:prstGeom prst="rect">
            <a:avLst/>
          </a:prstGeom>
        </p:spPr>
      </p:pic>
    </p:spTree>
    <p:extLst>
      <p:ext uri="{BB962C8B-B14F-4D97-AF65-F5344CB8AC3E}">
        <p14:creationId xmlns:p14="http://schemas.microsoft.com/office/powerpoint/2010/main" val="381123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85EDD-F4AD-4377-8FDE-71B71E68035A}"/>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6BE9C322-379F-F6E0-C4B8-2BAD52367C60}"/>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B47A65DA-2538-3B21-8BA8-B4D29626F99F}"/>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BE92FAE0-F052-F9CC-AEBD-4CB4EEC16F83}"/>
              </a:ext>
            </a:extLst>
          </p:cNvPr>
          <p:cNvSpPr txBox="1"/>
          <p:nvPr/>
        </p:nvSpPr>
        <p:spPr>
          <a:xfrm>
            <a:off x="4132718" y="523871"/>
            <a:ext cx="3261091"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Obesità , fertilità e riproduzione</a:t>
            </a:r>
          </a:p>
        </p:txBody>
      </p:sp>
      <p:pic>
        <p:nvPicPr>
          <p:cNvPr id="7" name="Immagine 6">
            <a:extLst>
              <a:ext uri="{FF2B5EF4-FFF2-40B4-BE49-F238E27FC236}">
                <a16:creationId xmlns:a16="http://schemas.microsoft.com/office/drawing/2014/main" id="{D2FBAC1E-975C-809C-4CD2-B5336A897040}"/>
              </a:ext>
            </a:extLst>
          </p:cNvPr>
          <p:cNvPicPr>
            <a:picLocks noChangeAspect="1"/>
          </p:cNvPicPr>
          <p:nvPr/>
        </p:nvPicPr>
        <p:blipFill>
          <a:blip r:embed="rId3"/>
          <a:stretch>
            <a:fillRect/>
          </a:stretch>
        </p:blipFill>
        <p:spPr>
          <a:xfrm>
            <a:off x="0" y="1030251"/>
            <a:ext cx="4482988" cy="1202374"/>
          </a:xfrm>
          <a:prstGeom prst="rect">
            <a:avLst/>
          </a:prstGeom>
        </p:spPr>
      </p:pic>
      <p:sp>
        <p:nvSpPr>
          <p:cNvPr id="8" name="CasellaDiTesto 7">
            <a:extLst>
              <a:ext uri="{FF2B5EF4-FFF2-40B4-BE49-F238E27FC236}">
                <a16:creationId xmlns:a16="http://schemas.microsoft.com/office/drawing/2014/main" id="{A0AA964B-FE0C-2839-ED5F-3F14AD97B59F}"/>
              </a:ext>
            </a:extLst>
          </p:cNvPr>
          <p:cNvSpPr txBox="1"/>
          <p:nvPr/>
        </p:nvSpPr>
        <p:spPr>
          <a:xfrm>
            <a:off x="2350212" y="1109297"/>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2024</a:t>
            </a:r>
          </a:p>
        </p:txBody>
      </p:sp>
      <p:sp>
        <p:nvSpPr>
          <p:cNvPr id="12" name="CasellaDiTesto 11">
            <a:extLst>
              <a:ext uri="{FF2B5EF4-FFF2-40B4-BE49-F238E27FC236}">
                <a16:creationId xmlns:a16="http://schemas.microsoft.com/office/drawing/2014/main" id="{BBDF7AFA-494D-0720-DBC3-58616AE0CBC6}"/>
              </a:ext>
            </a:extLst>
          </p:cNvPr>
          <p:cNvSpPr txBox="1"/>
          <p:nvPr/>
        </p:nvSpPr>
        <p:spPr>
          <a:xfrm>
            <a:off x="0" y="5670182"/>
            <a:ext cx="12192000" cy="461665"/>
          </a:xfrm>
          <a:prstGeom prst="rect">
            <a:avLst/>
          </a:prstGeom>
          <a:noFill/>
        </p:spPr>
        <p:txBody>
          <a:bodyPr wrap="square">
            <a:spAutoFit/>
          </a:bodyPr>
          <a:lstStyle/>
          <a:p>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Uddandrao</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VVS, Brahma Naidu P, Chandrasekaran P, Saravanan G. Pathophysiology of obesity-related infertility and its prevention and treatment by potential </a:t>
            </a: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phytotherapeutics</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Int J </a:t>
            </a: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Obes</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(Lond). 2024 Feb;48(2):147-165.</a:t>
            </a:r>
            <a:endParaRPr lang="it-IT" sz="1200" dirty="0">
              <a:solidFill>
                <a:srgbClr val="CC00CC"/>
              </a:solidFill>
            </a:endParaRPr>
          </a:p>
        </p:txBody>
      </p:sp>
      <p:pic>
        <p:nvPicPr>
          <p:cNvPr id="13" name="Immagine 12">
            <a:extLst>
              <a:ext uri="{FF2B5EF4-FFF2-40B4-BE49-F238E27FC236}">
                <a16:creationId xmlns:a16="http://schemas.microsoft.com/office/drawing/2014/main" id="{F7F08F99-FAE2-63BF-4378-BA086C01EC9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tretch>
            <a:fillRect/>
          </a:stretch>
        </p:blipFill>
        <p:spPr>
          <a:xfrm>
            <a:off x="8598384" y="0"/>
            <a:ext cx="3560983" cy="4837742"/>
          </a:xfrm>
          <a:prstGeom prst="rect">
            <a:avLst/>
          </a:prstGeom>
        </p:spPr>
      </p:pic>
      <p:pic>
        <p:nvPicPr>
          <p:cNvPr id="14" name="Immagine 13">
            <a:extLst>
              <a:ext uri="{FF2B5EF4-FFF2-40B4-BE49-F238E27FC236}">
                <a16:creationId xmlns:a16="http://schemas.microsoft.com/office/drawing/2014/main" id="{E56C4754-CBCA-9DEE-1DC5-45A1DF513DF4}"/>
              </a:ext>
            </a:extLst>
          </p:cNvPr>
          <p:cNvPicPr>
            <a:picLocks noChangeAspect="1"/>
          </p:cNvPicPr>
          <p:nvPr/>
        </p:nvPicPr>
        <p:blipFill rotWithShape="1">
          <a:blip r:embed="rId6"/>
          <a:srcRect t="3629"/>
          <a:stretch/>
        </p:blipFill>
        <p:spPr bwMode="auto">
          <a:xfrm>
            <a:off x="4411930" y="893203"/>
            <a:ext cx="4001495" cy="47769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861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A1D0-D858-BA1C-9637-8AB7C00BD3A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96C0E017-F9DA-C965-0AA0-B3BC7C8AEA2D}"/>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7ADE6191-1F07-C565-2EB8-2AE6ED8BF03D}"/>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46DB3DC3-88BA-816D-7177-E1D34FD748A4}"/>
              </a:ext>
            </a:extLst>
          </p:cNvPr>
          <p:cNvSpPr txBox="1"/>
          <p:nvPr/>
        </p:nvSpPr>
        <p:spPr>
          <a:xfrm>
            <a:off x="4132718" y="523871"/>
            <a:ext cx="3261091"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Obesità , fertilità e riproduzione</a:t>
            </a:r>
          </a:p>
        </p:txBody>
      </p:sp>
      <p:pic>
        <p:nvPicPr>
          <p:cNvPr id="3" name="Immagine 2">
            <a:extLst>
              <a:ext uri="{FF2B5EF4-FFF2-40B4-BE49-F238E27FC236}">
                <a16:creationId xmlns:a16="http://schemas.microsoft.com/office/drawing/2014/main" id="{B6548AF9-556D-B820-36CF-B54CA3C61871}"/>
              </a:ext>
            </a:extLst>
          </p:cNvPr>
          <p:cNvPicPr>
            <a:picLocks noChangeAspect="1"/>
          </p:cNvPicPr>
          <p:nvPr/>
        </p:nvPicPr>
        <p:blipFill>
          <a:blip r:embed="rId3"/>
          <a:stretch>
            <a:fillRect/>
          </a:stretch>
        </p:blipFill>
        <p:spPr>
          <a:xfrm>
            <a:off x="0" y="937629"/>
            <a:ext cx="4382978" cy="1368828"/>
          </a:xfrm>
          <a:prstGeom prst="rect">
            <a:avLst/>
          </a:prstGeom>
        </p:spPr>
      </p:pic>
      <p:sp>
        <p:nvSpPr>
          <p:cNvPr id="6" name="CasellaDiTesto 5">
            <a:extLst>
              <a:ext uri="{FF2B5EF4-FFF2-40B4-BE49-F238E27FC236}">
                <a16:creationId xmlns:a16="http://schemas.microsoft.com/office/drawing/2014/main" id="{70ECE968-443E-57F4-BC20-ECBB86E6F992}"/>
              </a:ext>
            </a:extLst>
          </p:cNvPr>
          <p:cNvSpPr txBox="1"/>
          <p:nvPr/>
        </p:nvSpPr>
        <p:spPr>
          <a:xfrm>
            <a:off x="2591280" y="1082656"/>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2018</a:t>
            </a:r>
          </a:p>
        </p:txBody>
      </p:sp>
      <p:pic>
        <p:nvPicPr>
          <p:cNvPr id="9" name="Immagine 8">
            <a:extLst>
              <a:ext uri="{FF2B5EF4-FFF2-40B4-BE49-F238E27FC236}">
                <a16:creationId xmlns:a16="http://schemas.microsoft.com/office/drawing/2014/main" id="{3EC7BF80-DDB0-666A-FA77-69E88CAD37E9}"/>
              </a:ext>
            </a:extLst>
          </p:cNvPr>
          <p:cNvPicPr>
            <a:picLocks noChangeAspect="1"/>
          </p:cNvPicPr>
          <p:nvPr/>
        </p:nvPicPr>
        <p:blipFill>
          <a:blip r:embed="rId4"/>
          <a:stretch>
            <a:fillRect/>
          </a:stretch>
        </p:blipFill>
        <p:spPr>
          <a:xfrm>
            <a:off x="5699563" y="3844746"/>
            <a:ext cx="6120130" cy="1717040"/>
          </a:xfrm>
          <a:prstGeom prst="rect">
            <a:avLst/>
          </a:prstGeom>
        </p:spPr>
      </p:pic>
      <p:pic>
        <p:nvPicPr>
          <p:cNvPr id="10" name="Immagine 9">
            <a:extLst>
              <a:ext uri="{FF2B5EF4-FFF2-40B4-BE49-F238E27FC236}">
                <a16:creationId xmlns:a16="http://schemas.microsoft.com/office/drawing/2014/main" id="{1D52D812-0B01-C6AB-3C34-0DB6B72F409F}"/>
              </a:ext>
            </a:extLst>
          </p:cNvPr>
          <p:cNvPicPr>
            <a:picLocks noChangeAspect="1"/>
          </p:cNvPicPr>
          <p:nvPr/>
        </p:nvPicPr>
        <p:blipFill>
          <a:blip r:embed="rId5"/>
          <a:srcRect l="17372" t="4959" r="16386" b="11918"/>
          <a:stretch/>
        </p:blipFill>
        <p:spPr>
          <a:xfrm>
            <a:off x="5528570" y="1175651"/>
            <a:ext cx="5622397" cy="2381258"/>
          </a:xfrm>
          <a:prstGeom prst="rect">
            <a:avLst/>
          </a:prstGeom>
        </p:spPr>
      </p:pic>
      <p:pic>
        <p:nvPicPr>
          <p:cNvPr id="11" name="Immagine 10">
            <a:extLst>
              <a:ext uri="{FF2B5EF4-FFF2-40B4-BE49-F238E27FC236}">
                <a16:creationId xmlns:a16="http://schemas.microsoft.com/office/drawing/2014/main" id="{5DB318AF-5C9C-84DF-1257-B0481F7A3625}"/>
              </a:ext>
            </a:extLst>
          </p:cNvPr>
          <p:cNvPicPr>
            <a:picLocks noChangeAspect="1"/>
          </p:cNvPicPr>
          <p:nvPr/>
        </p:nvPicPr>
        <p:blipFill>
          <a:blip r:embed="rId6"/>
          <a:srcRect t="3194"/>
          <a:stretch/>
        </p:blipFill>
        <p:spPr>
          <a:xfrm>
            <a:off x="232986" y="2485511"/>
            <a:ext cx="4959350" cy="3048999"/>
          </a:xfrm>
          <a:prstGeom prst="rect">
            <a:avLst/>
          </a:prstGeom>
        </p:spPr>
      </p:pic>
      <p:sp>
        <p:nvSpPr>
          <p:cNvPr id="16" name="CasellaDiTesto 15">
            <a:extLst>
              <a:ext uri="{FF2B5EF4-FFF2-40B4-BE49-F238E27FC236}">
                <a16:creationId xmlns:a16="http://schemas.microsoft.com/office/drawing/2014/main" id="{2D8D5F8A-C6B3-2443-B20C-21627229F5B2}"/>
              </a:ext>
            </a:extLst>
          </p:cNvPr>
          <p:cNvSpPr txBox="1"/>
          <p:nvPr/>
        </p:nvSpPr>
        <p:spPr>
          <a:xfrm>
            <a:off x="0" y="5781871"/>
            <a:ext cx="8759628" cy="276999"/>
          </a:xfrm>
          <a:prstGeom prst="rect">
            <a:avLst/>
          </a:prstGeom>
          <a:noFill/>
        </p:spPr>
        <p:txBody>
          <a:bodyPr wrap="square">
            <a:spAutoFit/>
          </a:bodyPr>
          <a:lstStyle/>
          <a:p>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Silvestris E, de Pergola G, Rosania R, Loverro G. Obesity as disruptor of the female fertility. </a:t>
            </a:r>
            <a:r>
              <a:rPr lang="en-US"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Reprod</a:t>
            </a:r>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Biol Endocrinol. 2018 Mar 9;16(1):22.</a:t>
            </a:r>
            <a:endParaRPr lang="it-IT" sz="1200" dirty="0">
              <a:solidFill>
                <a:srgbClr val="CC00CC"/>
              </a:solidFill>
            </a:endParaRPr>
          </a:p>
        </p:txBody>
      </p:sp>
    </p:spTree>
    <p:extLst>
      <p:ext uri="{BB962C8B-B14F-4D97-AF65-F5344CB8AC3E}">
        <p14:creationId xmlns:p14="http://schemas.microsoft.com/office/powerpoint/2010/main" val="181154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1B1B9-6DDB-035B-F4B6-7E4BA6A4F331}"/>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2053DD3B-CC9A-97E6-006A-1BC81253B823}"/>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7AA3FCAF-808A-774B-F005-09CBD09D20CF}"/>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43F8AE9D-0196-7ECC-68A8-F884CB708402}"/>
              </a:ext>
            </a:extLst>
          </p:cNvPr>
          <p:cNvSpPr txBox="1"/>
          <p:nvPr/>
        </p:nvSpPr>
        <p:spPr>
          <a:xfrm>
            <a:off x="4132718" y="523871"/>
            <a:ext cx="3261091"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Obesità , fertilità e riproduzione</a:t>
            </a:r>
          </a:p>
        </p:txBody>
      </p:sp>
      <p:pic>
        <p:nvPicPr>
          <p:cNvPr id="7" name="Immagine 6">
            <a:extLst>
              <a:ext uri="{FF2B5EF4-FFF2-40B4-BE49-F238E27FC236}">
                <a16:creationId xmlns:a16="http://schemas.microsoft.com/office/drawing/2014/main" id="{7D982317-7F1D-897B-BA63-291D7A892C58}"/>
              </a:ext>
            </a:extLst>
          </p:cNvPr>
          <p:cNvPicPr>
            <a:picLocks noChangeAspect="1"/>
          </p:cNvPicPr>
          <p:nvPr/>
        </p:nvPicPr>
        <p:blipFill>
          <a:blip r:embed="rId3"/>
          <a:srcRect l="2424" t="20132" r="4774" b="1983"/>
          <a:stretch/>
        </p:blipFill>
        <p:spPr>
          <a:xfrm>
            <a:off x="178024" y="954217"/>
            <a:ext cx="4086479" cy="1747101"/>
          </a:xfrm>
          <a:prstGeom prst="rect">
            <a:avLst/>
          </a:prstGeom>
        </p:spPr>
      </p:pic>
      <p:sp>
        <p:nvSpPr>
          <p:cNvPr id="8" name="CasellaDiTesto 7">
            <a:extLst>
              <a:ext uri="{FF2B5EF4-FFF2-40B4-BE49-F238E27FC236}">
                <a16:creationId xmlns:a16="http://schemas.microsoft.com/office/drawing/2014/main" id="{337342E5-E186-650A-3D70-1F070A31DE1F}"/>
              </a:ext>
            </a:extLst>
          </p:cNvPr>
          <p:cNvSpPr txBox="1"/>
          <p:nvPr/>
        </p:nvSpPr>
        <p:spPr>
          <a:xfrm>
            <a:off x="2643142" y="1606555"/>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2024</a:t>
            </a:r>
          </a:p>
        </p:txBody>
      </p:sp>
      <p:sp>
        <p:nvSpPr>
          <p:cNvPr id="13" name="CasellaDiTesto 12">
            <a:extLst>
              <a:ext uri="{FF2B5EF4-FFF2-40B4-BE49-F238E27FC236}">
                <a16:creationId xmlns:a16="http://schemas.microsoft.com/office/drawing/2014/main" id="{743CC6CC-E3DE-647A-EA88-278CC5DEA1F7}"/>
              </a:ext>
            </a:extLst>
          </p:cNvPr>
          <p:cNvSpPr txBox="1"/>
          <p:nvPr/>
        </p:nvSpPr>
        <p:spPr>
          <a:xfrm>
            <a:off x="24276" y="5765283"/>
            <a:ext cx="11927660" cy="276999"/>
          </a:xfrm>
          <a:prstGeom prst="rect">
            <a:avLst/>
          </a:prstGeom>
          <a:noFill/>
        </p:spPr>
        <p:txBody>
          <a:bodyPr wrap="square">
            <a:spAutoFit/>
          </a:bodyPr>
          <a:lstStyle/>
          <a:p>
            <a:r>
              <a:rPr lang="en-US"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Zheng L, Yang L, Guo Z, Yao N, Zhang S, Pu P. Obesity and its impact on female reproductive health: unraveling the connections. </a:t>
            </a:r>
            <a:r>
              <a:rPr lang="it-IT"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Front </a:t>
            </a:r>
            <a:r>
              <a:rPr lang="it-IT"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Endocrinol</a:t>
            </a:r>
            <a:r>
              <a:rPr lang="it-IT"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(Lausanne). 2024 </a:t>
            </a:r>
            <a:r>
              <a:rPr lang="it-IT" sz="12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Jan</a:t>
            </a:r>
            <a:r>
              <a:rPr lang="it-IT" sz="12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9;14:1326546. </a:t>
            </a:r>
            <a:endParaRPr lang="it-IT" sz="1200" dirty="0">
              <a:solidFill>
                <a:srgbClr val="CC00CC"/>
              </a:solidFill>
            </a:endParaRPr>
          </a:p>
        </p:txBody>
      </p:sp>
      <p:pic>
        <p:nvPicPr>
          <p:cNvPr id="14" name="Immagine 13">
            <a:extLst>
              <a:ext uri="{FF2B5EF4-FFF2-40B4-BE49-F238E27FC236}">
                <a16:creationId xmlns:a16="http://schemas.microsoft.com/office/drawing/2014/main" id="{85322491-CB1C-D999-D50C-4DC44A838D75}"/>
              </a:ext>
            </a:extLst>
          </p:cNvPr>
          <p:cNvPicPr>
            <a:picLocks noChangeAspect="1"/>
          </p:cNvPicPr>
          <p:nvPr/>
        </p:nvPicPr>
        <p:blipFill>
          <a:blip r:embed="rId4"/>
          <a:stretch>
            <a:fillRect/>
          </a:stretch>
        </p:blipFill>
        <p:spPr>
          <a:xfrm>
            <a:off x="4351203" y="954217"/>
            <a:ext cx="7972967" cy="4064062"/>
          </a:xfrm>
          <a:prstGeom prst="rect">
            <a:avLst/>
          </a:prstGeom>
        </p:spPr>
      </p:pic>
    </p:spTree>
    <p:extLst>
      <p:ext uri="{BB962C8B-B14F-4D97-AF65-F5344CB8AC3E}">
        <p14:creationId xmlns:p14="http://schemas.microsoft.com/office/powerpoint/2010/main" val="116436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C545-3E91-F82D-07D0-5B0594BCE40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0482675F-D690-DDA7-B809-5CF7450CA5C8}"/>
              </a:ext>
            </a:extLst>
          </p:cNvPr>
          <p:cNvPicPr>
            <a:picLocks noChangeAspect="1"/>
          </p:cNvPicPr>
          <p:nvPr/>
        </p:nvPicPr>
        <p:blipFill>
          <a:blip r:embed="rId2"/>
          <a:stretch>
            <a:fillRect/>
          </a:stretch>
        </p:blipFill>
        <p:spPr>
          <a:xfrm rot="3283932">
            <a:off x="2003809" y="366222"/>
            <a:ext cx="1177924" cy="736202"/>
          </a:xfrm>
          <a:prstGeom prst="rect">
            <a:avLst/>
          </a:prstGeom>
        </p:spPr>
      </p:pic>
      <p:sp>
        <p:nvSpPr>
          <p:cNvPr id="4" name="CasellaDiTesto 3">
            <a:extLst>
              <a:ext uri="{FF2B5EF4-FFF2-40B4-BE49-F238E27FC236}">
                <a16:creationId xmlns:a16="http://schemas.microsoft.com/office/drawing/2014/main" id="{DE7CAEFC-29AF-F7AA-8E85-EAF482DBB696}"/>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97D2A3D6-9671-4FAA-FAF7-FC8E6BCD965E}"/>
              </a:ext>
            </a:extLst>
          </p:cNvPr>
          <p:cNvSpPr txBox="1"/>
          <p:nvPr/>
        </p:nvSpPr>
        <p:spPr>
          <a:xfrm>
            <a:off x="3056444" y="523871"/>
            <a:ext cx="3261091"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Obesità , fertilità e riproduzione</a:t>
            </a:r>
          </a:p>
        </p:txBody>
      </p:sp>
      <p:pic>
        <p:nvPicPr>
          <p:cNvPr id="3" name="Immagine 2">
            <a:extLst>
              <a:ext uri="{FF2B5EF4-FFF2-40B4-BE49-F238E27FC236}">
                <a16:creationId xmlns:a16="http://schemas.microsoft.com/office/drawing/2014/main" id="{0E0B9562-643C-2D2D-01D0-48C063BEA022}"/>
              </a:ext>
            </a:extLst>
          </p:cNvPr>
          <p:cNvPicPr>
            <a:picLocks noChangeAspect="1"/>
          </p:cNvPicPr>
          <p:nvPr/>
        </p:nvPicPr>
        <p:blipFill>
          <a:blip r:embed="rId3"/>
          <a:stretch>
            <a:fillRect/>
          </a:stretch>
        </p:blipFill>
        <p:spPr>
          <a:xfrm>
            <a:off x="0" y="1047742"/>
            <a:ext cx="4842926" cy="1371777"/>
          </a:xfrm>
          <a:prstGeom prst="rect">
            <a:avLst/>
          </a:prstGeom>
        </p:spPr>
      </p:pic>
      <p:sp>
        <p:nvSpPr>
          <p:cNvPr id="6" name="CasellaDiTesto 5">
            <a:extLst>
              <a:ext uri="{FF2B5EF4-FFF2-40B4-BE49-F238E27FC236}">
                <a16:creationId xmlns:a16="http://schemas.microsoft.com/office/drawing/2014/main" id="{123AF39C-97AE-C89F-6B12-717C14AE57BC}"/>
              </a:ext>
            </a:extLst>
          </p:cNvPr>
          <p:cNvSpPr txBox="1"/>
          <p:nvPr/>
        </p:nvSpPr>
        <p:spPr>
          <a:xfrm>
            <a:off x="1453612" y="1504998"/>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2023</a:t>
            </a:r>
          </a:p>
        </p:txBody>
      </p:sp>
      <p:pic>
        <p:nvPicPr>
          <p:cNvPr id="9" name="Immagine 8">
            <a:extLst>
              <a:ext uri="{FF2B5EF4-FFF2-40B4-BE49-F238E27FC236}">
                <a16:creationId xmlns:a16="http://schemas.microsoft.com/office/drawing/2014/main" id="{150FA48F-D403-23C2-5668-E0C5BC9ED740}"/>
              </a:ext>
            </a:extLst>
          </p:cNvPr>
          <p:cNvPicPr>
            <a:picLocks noChangeAspect="1"/>
          </p:cNvPicPr>
          <p:nvPr/>
        </p:nvPicPr>
        <p:blipFill>
          <a:blip r:embed="rId4"/>
          <a:stretch>
            <a:fillRect/>
          </a:stretch>
        </p:blipFill>
        <p:spPr>
          <a:xfrm>
            <a:off x="6486596" y="297081"/>
            <a:ext cx="5169397" cy="2826022"/>
          </a:xfrm>
          <a:prstGeom prst="rect">
            <a:avLst/>
          </a:prstGeom>
        </p:spPr>
      </p:pic>
      <p:sp>
        <p:nvSpPr>
          <p:cNvPr id="11" name="CasellaDiTesto 10">
            <a:extLst>
              <a:ext uri="{FF2B5EF4-FFF2-40B4-BE49-F238E27FC236}">
                <a16:creationId xmlns:a16="http://schemas.microsoft.com/office/drawing/2014/main" id="{1E706554-3502-BF76-FFF0-2D1DC2F98F97}"/>
              </a:ext>
            </a:extLst>
          </p:cNvPr>
          <p:cNvSpPr txBox="1"/>
          <p:nvPr/>
        </p:nvSpPr>
        <p:spPr>
          <a:xfrm>
            <a:off x="89013" y="5353002"/>
            <a:ext cx="12013974" cy="779059"/>
          </a:xfrm>
          <a:prstGeom prst="rect">
            <a:avLst/>
          </a:prstGeom>
          <a:noFill/>
        </p:spPr>
        <p:txBody>
          <a:bodyPr wrap="square">
            <a:spAutoFit/>
          </a:bodyPr>
          <a:lstStyle/>
          <a:p>
            <a:pPr marR="0" lvl="0" algn="just">
              <a:lnSpc>
                <a:spcPct val="107000"/>
              </a:lnSpc>
              <a:spcAft>
                <a:spcPts val="800"/>
              </a:spcAft>
            </a:pPr>
            <a:r>
              <a:rPr lang="en-US"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Yong W, Wang J, Leng Y, Li L, Wang H. Role of Obesity in Female Reproduction. Int J Med Sci. 2023 Jan 31;20(3):366-375.</a:t>
            </a:r>
          </a:p>
          <a:p>
            <a:pPr marR="0" lvl="0" algn="just">
              <a:lnSpc>
                <a:spcPct val="107000"/>
              </a:lnSpc>
              <a:spcAft>
                <a:spcPts val="800"/>
              </a:spcAft>
            </a:pP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Gonnella F,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Konstantinidou</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F, Donato M, Gatta DMP, Peserico A, Barboni B, Stuppia L,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Nothnick</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WB, Gatta V. The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Molecular</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Link between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Obesity</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and the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Endometrial</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Environment: A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Starting</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Point for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Female</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Infertility</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Int J Mol Sci. 2024 </a:t>
            </a:r>
            <a:r>
              <a:rPr lang="it-IT" sz="1200" kern="100" dirty="0" err="1">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Jun</a:t>
            </a:r>
            <a:r>
              <a:rPr lang="it-IT" sz="1200" kern="100" dirty="0">
                <a:solidFill>
                  <a:srgbClr val="CC00CC"/>
                </a:solidFill>
                <a:effectLst/>
                <a:latin typeface="Calibri" panose="020F0502020204030204" pitchFamily="34" charset="0"/>
                <a:ea typeface="Calibri" panose="020F0502020204030204" pitchFamily="34" charset="0"/>
                <a:cs typeface="Times New Roman" panose="02020603050405020304" pitchFamily="18" charset="0"/>
              </a:rPr>
              <a:t> 22;25(13):6855. </a:t>
            </a:r>
          </a:p>
        </p:txBody>
      </p:sp>
      <p:pic>
        <p:nvPicPr>
          <p:cNvPr id="12" name="Immagine 11">
            <a:extLst>
              <a:ext uri="{FF2B5EF4-FFF2-40B4-BE49-F238E27FC236}">
                <a16:creationId xmlns:a16="http://schemas.microsoft.com/office/drawing/2014/main" id="{C858E607-A68D-0195-3F01-6CD21EB0C62C}"/>
              </a:ext>
            </a:extLst>
          </p:cNvPr>
          <p:cNvPicPr>
            <a:picLocks noChangeAspect="1"/>
          </p:cNvPicPr>
          <p:nvPr/>
        </p:nvPicPr>
        <p:blipFill>
          <a:blip r:embed="rId5"/>
          <a:stretch>
            <a:fillRect/>
          </a:stretch>
        </p:blipFill>
        <p:spPr>
          <a:xfrm>
            <a:off x="-10404" y="2784915"/>
            <a:ext cx="4488191" cy="1416123"/>
          </a:xfrm>
          <a:prstGeom prst="rect">
            <a:avLst/>
          </a:prstGeom>
        </p:spPr>
      </p:pic>
      <p:sp>
        <p:nvSpPr>
          <p:cNvPr id="15" name="CasellaDiTesto 14">
            <a:extLst>
              <a:ext uri="{FF2B5EF4-FFF2-40B4-BE49-F238E27FC236}">
                <a16:creationId xmlns:a16="http://schemas.microsoft.com/office/drawing/2014/main" id="{1A14B237-4A63-08B2-374D-D509C04690DB}"/>
              </a:ext>
            </a:extLst>
          </p:cNvPr>
          <p:cNvSpPr txBox="1"/>
          <p:nvPr/>
        </p:nvSpPr>
        <p:spPr>
          <a:xfrm>
            <a:off x="1855715" y="2890065"/>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2024</a:t>
            </a:r>
          </a:p>
        </p:txBody>
      </p:sp>
      <p:pic>
        <p:nvPicPr>
          <p:cNvPr id="16" name="Immagine 15">
            <a:extLst>
              <a:ext uri="{FF2B5EF4-FFF2-40B4-BE49-F238E27FC236}">
                <a16:creationId xmlns:a16="http://schemas.microsoft.com/office/drawing/2014/main" id="{3D02D75F-7A7F-9CC6-9230-F83B1EC9C1F4}"/>
              </a:ext>
            </a:extLst>
          </p:cNvPr>
          <p:cNvPicPr>
            <a:picLocks noChangeAspect="1"/>
          </p:cNvPicPr>
          <p:nvPr/>
        </p:nvPicPr>
        <p:blipFill>
          <a:blip r:embed="rId6"/>
          <a:srcRect l="1777" t="6991" r="5657"/>
          <a:stretch/>
        </p:blipFill>
        <p:spPr>
          <a:xfrm>
            <a:off x="5543044" y="3123103"/>
            <a:ext cx="5826266" cy="2227369"/>
          </a:xfrm>
          <a:prstGeom prst="rect">
            <a:avLst/>
          </a:prstGeom>
        </p:spPr>
      </p:pic>
    </p:spTree>
    <p:extLst>
      <p:ext uri="{BB962C8B-B14F-4D97-AF65-F5344CB8AC3E}">
        <p14:creationId xmlns:p14="http://schemas.microsoft.com/office/powerpoint/2010/main" val="387867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B84BF-8FE5-7A66-EE98-013E269F16C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34C0E348-AFB5-C9AC-E134-9293DB007A71}"/>
              </a:ext>
            </a:extLst>
          </p:cNvPr>
          <p:cNvPicPr>
            <a:picLocks noChangeAspect="1"/>
          </p:cNvPicPr>
          <p:nvPr/>
        </p:nvPicPr>
        <p:blipFill>
          <a:blip r:embed="rId2"/>
          <a:stretch>
            <a:fillRect/>
          </a:stretch>
        </p:blipFill>
        <p:spPr>
          <a:xfrm rot="3283932">
            <a:off x="2903149" y="340436"/>
            <a:ext cx="1177924" cy="736202"/>
          </a:xfrm>
          <a:prstGeom prst="rect">
            <a:avLst/>
          </a:prstGeom>
        </p:spPr>
      </p:pic>
      <p:sp>
        <p:nvSpPr>
          <p:cNvPr id="4" name="CasellaDiTesto 3">
            <a:extLst>
              <a:ext uri="{FF2B5EF4-FFF2-40B4-BE49-F238E27FC236}">
                <a16:creationId xmlns:a16="http://schemas.microsoft.com/office/drawing/2014/main" id="{692F3C58-69E2-097E-C4D2-CE89D821A7DC}"/>
              </a:ext>
            </a:extLst>
          </p:cNvPr>
          <p:cNvSpPr txBox="1"/>
          <p:nvPr/>
        </p:nvSpPr>
        <p:spPr>
          <a:xfrm>
            <a:off x="0" y="0"/>
            <a:ext cx="9307863" cy="369332"/>
          </a:xfrm>
          <a:prstGeom prst="rect">
            <a:avLst/>
          </a:prstGeom>
          <a:noFill/>
        </p:spPr>
        <p:txBody>
          <a:bodyPr wrap="square">
            <a:spAutoFit/>
          </a:bodyPr>
          <a:lstStyle/>
          <a:p>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Obesità, Chirurgia Bariatrica  e </a:t>
            </a:r>
            <a:r>
              <a:rPr lang="it-IT"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 </a:t>
            </a:r>
            <a:r>
              <a:rPr lang="it-IT" sz="1800" b="1" kern="1000" dirty="0">
                <a:solidFill>
                  <a:srgbClr val="CC00CC"/>
                </a:solidFill>
                <a:effectLst>
                  <a:outerShdw blurRad="38100" dist="38100" dir="2700000" algn="tl">
                    <a:srgbClr val="000000">
                      <a:alpha val="43137"/>
                    </a:srgbClr>
                  </a:outerShdw>
                </a:effectLst>
                <a:latin typeface="Myriad Pro Cond"/>
                <a:ea typeface="Arial Unicode MS"/>
                <a:cs typeface="Calibri" panose="020F0502020204030204" pitchFamily="34" charset="0"/>
              </a:rPr>
              <a:t>Procreazione Medicalmente Assistita</a:t>
            </a:r>
            <a:endParaRPr lang="it-IT" b="1" dirty="0">
              <a:solidFill>
                <a:srgbClr val="CC00CC"/>
              </a:solidFill>
              <a:effectLst>
                <a:outerShdw blurRad="38100" dist="38100" dir="2700000" algn="tl">
                  <a:srgbClr val="000000">
                    <a:alpha val="43137"/>
                  </a:srgbClr>
                </a:outerShdw>
              </a:effectLst>
            </a:endParaRPr>
          </a:p>
        </p:txBody>
      </p:sp>
      <p:sp>
        <p:nvSpPr>
          <p:cNvPr id="5" name="CasellaDiTesto 4">
            <a:extLst>
              <a:ext uri="{FF2B5EF4-FFF2-40B4-BE49-F238E27FC236}">
                <a16:creationId xmlns:a16="http://schemas.microsoft.com/office/drawing/2014/main" id="{946F1F4B-F6A1-7F46-E5D5-222FFAC94B44}"/>
              </a:ext>
            </a:extLst>
          </p:cNvPr>
          <p:cNvSpPr txBox="1"/>
          <p:nvPr/>
        </p:nvSpPr>
        <p:spPr>
          <a:xfrm>
            <a:off x="4132718" y="523871"/>
            <a:ext cx="3261091" cy="369332"/>
          </a:xfrm>
          <a:prstGeom prst="rect">
            <a:avLst/>
          </a:prstGeom>
          <a:noFill/>
        </p:spPr>
        <p:txBody>
          <a:bodyPr wrap="square" rtlCol="0">
            <a:spAutoFit/>
          </a:bodyPr>
          <a:lstStyle/>
          <a:p>
            <a:r>
              <a:rPr lang="it-IT" b="1" dirty="0">
                <a:effectLst>
                  <a:outerShdw blurRad="38100" dist="38100" dir="2700000" algn="tl">
                    <a:srgbClr val="000000">
                      <a:alpha val="43137"/>
                    </a:srgbClr>
                  </a:outerShdw>
                </a:effectLst>
              </a:rPr>
              <a:t>Obesità , fertilità e riproduzione</a:t>
            </a:r>
          </a:p>
        </p:txBody>
      </p:sp>
      <p:pic>
        <p:nvPicPr>
          <p:cNvPr id="7" name="Immagine 6">
            <a:extLst>
              <a:ext uri="{FF2B5EF4-FFF2-40B4-BE49-F238E27FC236}">
                <a16:creationId xmlns:a16="http://schemas.microsoft.com/office/drawing/2014/main" id="{3504B018-CC9F-2687-3973-63B03EFB88C0}"/>
              </a:ext>
            </a:extLst>
          </p:cNvPr>
          <p:cNvPicPr>
            <a:picLocks noChangeAspect="1"/>
          </p:cNvPicPr>
          <p:nvPr/>
        </p:nvPicPr>
        <p:blipFill>
          <a:blip r:embed="rId3"/>
          <a:stretch>
            <a:fillRect/>
          </a:stretch>
        </p:blipFill>
        <p:spPr>
          <a:xfrm>
            <a:off x="132696" y="1082742"/>
            <a:ext cx="4944234" cy="1560014"/>
          </a:xfrm>
          <a:prstGeom prst="rect">
            <a:avLst/>
          </a:prstGeom>
        </p:spPr>
      </p:pic>
      <p:sp>
        <p:nvSpPr>
          <p:cNvPr id="8" name="CasellaDiTesto 7">
            <a:extLst>
              <a:ext uri="{FF2B5EF4-FFF2-40B4-BE49-F238E27FC236}">
                <a16:creationId xmlns:a16="http://schemas.microsoft.com/office/drawing/2014/main" id="{2A45C634-736D-A4A6-ED07-85EBFA7E6CF6}"/>
              </a:ext>
            </a:extLst>
          </p:cNvPr>
          <p:cNvSpPr txBox="1"/>
          <p:nvPr/>
        </p:nvSpPr>
        <p:spPr>
          <a:xfrm>
            <a:off x="3492111" y="1693728"/>
            <a:ext cx="565748" cy="307777"/>
          </a:xfrm>
          <a:prstGeom prst="rect">
            <a:avLst/>
          </a:prstGeom>
          <a:noFill/>
          <a:ln>
            <a:solidFill>
              <a:srgbClr val="000090"/>
            </a:solidFill>
          </a:ln>
        </p:spPr>
        <p:txBody>
          <a:bodyPr wrap="square" rtlCol="0">
            <a:spAutoFit/>
          </a:bodyPr>
          <a:lstStyle/>
          <a:p>
            <a:r>
              <a:rPr lang="it-IT" sz="1400" b="1" dirty="0">
                <a:solidFill>
                  <a:srgbClr val="000090"/>
                </a:solidFill>
              </a:rPr>
              <a:t>2018</a:t>
            </a:r>
          </a:p>
        </p:txBody>
      </p:sp>
      <p:pic>
        <p:nvPicPr>
          <p:cNvPr id="10" name="Immagine 9">
            <a:extLst>
              <a:ext uri="{FF2B5EF4-FFF2-40B4-BE49-F238E27FC236}">
                <a16:creationId xmlns:a16="http://schemas.microsoft.com/office/drawing/2014/main" id="{890856F3-C973-3809-B0C7-B998ACCFB96A}"/>
              </a:ext>
            </a:extLst>
          </p:cNvPr>
          <p:cNvPicPr>
            <a:picLocks noChangeAspect="1"/>
          </p:cNvPicPr>
          <p:nvPr/>
        </p:nvPicPr>
        <p:blipFill>
          <a:blip r:embed="rId4"/>
          <a:stretch>
            <a:fillRect/>
          </a:stretch>
        </p:blipFill>
        <p:spPr>
          <a:xfrm>
            <a:off x="5227455" y="932193"/>
            <a:ext cx="6449352" cy="5128742"/>
          </a:xfrm>
          <a:prstGeom prst="rect">
            <a:avLst/>
          </a:prstGeom>
        </p:spPr>
      </p:pic>
      <p:sp>
        <p:nvSpPr>
          <p:cNvPr id="15" name="CasellaDiTesto 14">
            <a:extLst>
              <a:ext uri="{FF2B5EF4-FFF2-40B4-BE49-F238E27FC236}">
                <a16:creationId xmlns:a16="http://schemas.microsoft.com/office/drawing/2014/main" id="{432CB95E-1079-9645-4DB4-51EEE6756EA8}"/>
              </a:ext>
            </a:extLst>
          </p:cNvPr>
          <p:cNvSpPr txBox="1"/>
          <p:nvPr/>
        </p:nvSpPr>
        <p:spPr>
          <a:xfrm>
            <a:off x="0" y="5799325"/>
            <a:ext cx="7897827" cy="261610"/>
          </a:xfrm>
          <a:prstGeom prst="rect">
            <a:avLst/>
          </a:prstGeom>
          <a:noFill/>
        </p:spPr>
        <p:txBody>
          <a:bodyPr wrap="square">
            <a:spAutoFit/>
          </a:bodyPr>
          <a:lstStyle/>
          <a:p>
            <a:r>
              <a:rPr lang="it-IT" sz="1100" dirty="0">
                <a:solidFill>
                  <a:srgbClr val="CC00CC"/>
                </a:solidFill>
              </a:rPr>
              <a:t>Craig JR, Jenkins TG, Carrell DT, </a:t>
            </a:r>
            <a:r>
              <a:rPr lang="it-IT" sz="1100" dirty="0" err="1">
                <a:solidFill>
                  <a:srgbClr val="CC00CC"/>
                </a:solidFill>
              </a:rPr>
              <a:t>Hotaling</a:t>
            </a:r>
            <a:r>
              <a:rPr lang="it-IT" sz="1100" dirty="0">
                <a:solidFill>
                  <a:srgbClr val="CC00CC"/>
                </a:solidFill>
              </a:rPr>
              <a:t> JM. </a:t>
            </a:r>
            <a:r>
              <a:rPr lang="it-IT" sz="1100" dirty="0" err="1">
                <a:solidFill>
                  <a:srgbClr val="CC00CC"/>
                </a:solidFill>
              </a:rPr>
              <a:t>Obesity</a:t>
            </a:r>
            <a:r>
              <a:rPr lang="it-IT" sz="1100" dirty="0">
                <a:solidFill>
                  <a:srgbClr val="CC00CC"/>
                </a:solidFill>
              </a:rPr>
              <a:t>, male </a:t>
            </a:r>
            <a:r>
              <a:rPr lang="it-IT" sz="1100" dirty="0" err="1">
                <a:solidFill>
                  <a:srgbClr val="CC00CC"/>
                </a:solidFill>
              </a:rPr>
              <a:t>infertility</a:t>
            </a:r>
            <a:r>
              <a:rPr lang="it-IT" sz="1100" dirty="0">
                <a:solidFill>
                  <a:srgbClr val="CC00CC"/>
                </a:solidFill>
              </a:rPr>
              <a:t>, and the </a:t>
            </a:r>
            <a:r>
              <a:rPr lang="it-IT" sz="1100" dirty="0" err="1">
                <a:solidFill>
                  <a:srgbClr val="CC00CC"/>
                </a:solidFill>
              </a:rPr>
              <a:t>sperm</a:t>
            </a:r>
            <a:r>
              <a:rPr lang="it-IT" sz="1100" dirty="0">
                <a:solidFill>
                  <a:srgbClr val="CC00CC"/>
                </a:solidFill>
              </a:rPr>
              <a:t> </a:t>
            </a:r>
            <a:r>
              <a:rPr lang="it-IT" sz="1100" dirty="0" err="1">
                <a:solidFill>
                  <a:srgbClr val="CC00CC"/>
                </a:solidFill>
              </a:rPr>
              <a:t>epigenome</a:t>
            </a:r>
            <a:r>
              <a:rPr lang="it-IT" sz="1100" dirty="0">
                <a:solidFill>
                  <a:srgbClr val="CC00CC"/>
                </a:solidFill>
              </a:rPr>
              <a:t>. </a:t>
            </a:r>
            <a:r>
              <a:rPr lang="it-IT" sz="1100" dirty="0" err="1">
                <a:solidFill>
                  <a:srgbClr val="CC00CC"/>
                </a:solidFill>
              </a:rPr>
              <a:t>Fertil</a:t>
            </a:r>
            <a:r>
              <a:rPr lang="it-IT" sz="1100" dirty="0">
                <a:solidFill>
                  <a:srgbClr val="CC00CC"/>
                </a:solidFill>
              </a:rPr>
              <a:t> </a:t>
            </a:r>
            <a:r>
              <a:rPr lang="it-IT" sz="1100" dirty="0" err="1">
                <a:solidFill>
                  <a:srgbClr val="CC00CC"/>
                </a:solidFill>
              </a:rPr>
              <a:t>Steril</a:t>
            </a:r>
            <a:r>
              <a:rPr lang="it-IT" sz="1100" dirty="0">
                <a:solidFill>
                  <a:srgbClr val="CC00CC"/>
                </a:solidFill>
              </a:rPr>
              <a:t>. 2017 Apr;107(4):848-859.</a:t>
            </a:r>
          </a:p>
        </p:txBody>
      </p:sp>
    </p:spTree>
    <p:extLst>
      <p:ext uri="{BB962C8B-B14F-4D97-AF65-F5344CB8AC3E}">
        <p14:creationId xmlns:p14="http://schemas.microsoft.com/office/powerpoint/2010/main" val="4131517442"/>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828</TotalTime>
  <Words>4557</Words>
  <Application>Microsoft Office PowerPoint</Application>
  <PresentationFormat>Widescreen</PresentationFormat>
  <Paragraphs>215</Paragraphs>
  <Slides>31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31</vt:i4>
      </vt:variant>
    </vt:vector>
  </HeadingPairs>
  <TitlesOfParts>
    <vt:vector size="40" baseType="lpstr">
      <vt:lpstr>Arial</vt:lpstr>
      <vt:lpstr>Calibri</vt:lpstr>
      <vt:lpstr>HkkdqfAdvTTb5929f4c+20</vt:lpstr>
      <vt:lpstr>LvyhcwAdvTT99c4c969</vt:lpstr>
      <vt:lpstr>Myriad Pro Cond</vt:lpstr>
      <vt:lpstr>NnfxctAdvTTb5929f4c+22</vt:lpstr>
      <vt:lpstr>SvnhssAdvTTb5929f4c</vt:lpstr>
      <vt:lpstr>Wingdings</vt:lpstr>
      <vt:lpstr>RetrospectVTI</vt:lpstr>
      <vt:lpstr>OBESITÀ, CHIRURGIA BARIATRICA  E  PROCREAZIONE MEDICALMENTE ASSISTITA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Amanda Belluzzi</cp:lastModifiedBy>
  <cp:revision>38</cp:revision>
  <dcterms:created xsi:type="dcterms:W3CDTF">2022-02-27T17:36:31Z</dcterms:created>
  <dcterms:modified xsi:type="dcterms:W3CDTF">2025-05-06T04:52:51Z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